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7" r:id="rId1"/>
  </p:sldMasterIdLst>
  <p:notesMasterIdLst>
    <p:notesMasterId r:id="rId24"/>
  </p:notesMasterIdLst>
  <p:handoutMasterIdLst>
    <p:handoutMasterId r:id="rId25"/>
  </p:handoutMasterIdLst>
  <p:sldIdLst>
    <p:sldId id="256" r:id="rId2"/>
    <p:sldId id="351" r:id="rId3"/>
    <p:sldId id="338" r:id="rId4"/>
    <p:sldId id="340" r:id="rId5"/>
    <p:sldId id="360" r:id="rId6"/>
    <p:sldId id="336" r:id="rId7"/>
    <p:sldId id="342" r:id="rId8"/>
    <p:sldId id="344" r:id="rId9"/>
    <p:sldId id="345" r:id="rId10"/>
    <p:sldId id="346" r:id="rId11"/>
    <p:sldId id="347" r:id="rId12"/>
    <p:sldId id="348" r:id="rId13"/>
    <p:sldId id="350" r:id="rId14"/>
    <p:sldId id="349" r:id="rId15"/>
    <p:sldId id="353" r:id="rId16"/>
    <p:sldId id="354" r:id="rId17"/>
    <p:sldId id="355" r:id="rId18"/>
    <p:sldId id="356" r:id="rId19"/>
    <p:sldId id="357" r:id="rId20"/>
    <p:sldId id="359" r:id="rId21"/>
    <p:sldId id="358" r:id="rId22"/>
    <p:sldId id="316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Franklin Gothic Book" panose="020B0503020102020204" pitchFamily="34" charset="0"/>
      <p:regular r:id="rId33"/>
      <p:italic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等线 Light" panose="02010600030101010101" pitchFamily="2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晨" initials="王宇晨" lastIdx="1" clrIdx="0">
    <p:extLst>
      <p:ext uri="{19B8F6BF-5375-455C-9EA6-DF929625EA0E}">
        <p15:presenceInfo xmlns:p15="http://schemas.microsoft.com/office/powerpoint/2012/main" userId="王宇晨" providerId="None"/>
      </p:ext>
    </p:extLst>
  </p:cmAuthor>
  <p:cmAuthor id="2" name="Xu Zhengjia" initials="XZ" lastIdx="1" clrIdx="1">
    <p:extLst>
      <p:ext uri="{19B8F6BF-5375-455C-9EA6-DF929625EA0E}">
        <p15:presenceInfo xmlns:p15="http://schemas.microsoft.com/office/powerpoint/2012/main" userId="87d7c274561a59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6EF3"/>
    <a:srgbClr val="02409A"/>
    <a:srgbClr val="0000CC"/>
    <a:srgbClr val="445437"/>
    <a:srgbClr val="4472C4"/>
    <a:srgbClr val="AABEE4"/>
    <a:srgbClr val="587558"/>
    <a:srgbClr val="4859F2"/>
    <a:srgbClr val="EB7055"/>
    <a:srgbClr val="F6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4" autoAdjust="0"/>
    <p:restoredTop sz="87521" autoAdjust="0"/>
  </p:normalViewPr>
  <p:slideViewPr>
    <p:cSldViewPr snapToGrid="0">
      <p:cViewPr varScale="1">
        <p:scale>
          <a:sx n="144" d="100"/>
          <a:sy n="144" d="100"/>
        </p:scale>
        <p:origin x="616" y="80"/>
      </p:cViewPr>
      <p:guideLst>
        <p:guide orient="horz" pos="2069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93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17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090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421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dirty="0">
                <a:latin typeface="+mj-ea"/>
                <a:ea typeface="+mj-ea"/>
              </a:rPr>
              <a:t>Considering that the soft labels should come from the original data while the topology may be not trustworthy in heterophilic graphs, here BM-GCN uses node attributes alone to generate soft labels. Specifically, BM-GCN adopts a multilayer perception (MLP) to transform node attributes into soft labels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087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Q in heterophilic graph</a:t>
                </a:r>
                <a:r>
                  <a:rPr lang="zh-CN" altLang="en-US" b="1" dirty="0"/>
                  <a:t>，对角线上的颜色也更淡，因为 </a:t>
                </a:r>
                <a:r>
                  <a:rPr lang="en-US" altLang="zh-CN" b="1" dirty="0"/>
                  <a:t>connecting pattern </a:t>
                </a:r>
                <a:r>
                  <a:rPr lang="zh-CN" altLang="en-US" b="1" dirty="0"/>
                  <a:t>比同质图要杂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2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2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zh-CN" altLang="en-US" b="1" dirty="0"/>
                  <a:t>看上去挺相似的，说明 </a:t>
                </a:r>
                <a:r>
                  <a:rPr lang="en-US" altLang="zh-CN" b="1" dirty="0"/>
                  <a:t>soft label </a:t>
                </a:r>
                <a:r>
                  <a:rPr lang="zh-CN" altLang="en-US" b="1" dirty="0"/>
                  <a:t>是 </a:t>
                </a:r>
                <a:r>
                  <a:rPr lang="en-US" altLang="zh-CN" b="1" dirty="0"/>
                  <a:t>make sense </a:t>
                </a:r>
                <a:r>
                  <a:rPr lang="zh-CN" altLang="en-US" b="1" dirty="0"/>
                  <a:t>的</a:t>
                </a:r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但是 </a:t>
                </a:r>
                <a:r>
                  <a:rPr lang="en-US" altLang="zh-CN" b="1" dirty="0"/>
                  <a:t>H </a:t>
                </a:r>
                <a:r>
                  <a:rPr lang="zh-CN" altLang="en-US" b="1" dirty="0"/>
                  <a:t>不能用来引导消息传递，因为在异质图里，</a:t>
                </a:r>
                <a:r>
                  <a:rPr lang="en-US" altLang="zh-CN" b="1" dirty="0"/>
                  <a:t>H</a:t>
                </a:r>
                <a:r>
                  <a:rPr lang="zh-CN" altLang="en-US" b="1" dirty="0"/>
                  <a:t>仅仅可以用来表明哪些类的连接程度是比较紧密的（如果是看这个的话，又和直接用 </a:t>
                </a:r>
                <a:r>
                  <a:rPr lang="en-US" altLang="zh-CN" b="1" dirty="0"/>
                  <a:t>A </a:t>
                </a:r>
                <a:r>
                  <a:rPr lang="zh-CN" altLang="en-US" b="1" dirty="0"/>
                  <a:t>的本质思想的区别在哪？还是没有脱离 </a:t>
                </a:r>
                <a:r>
                  <a:rPr lang="en-US" altLang="zh-CN" b="1" dirty="0"/>
                  <a:t>homophily assumption</a:t>
                </a:r>
                <a:r>
                  <a:rPr lang="zh-CN" altLang="en-US" b="1" dirty="0"/>
                  <a:t>），比如图中，</a:t>
                </a:r>
                <a:r>
                  <a:rPr lang="en-US" altLang="zh-CN" b="1" dirty="0"/>
                  <a:t>class 0</a:t>
                </a:r>
                <a:r>
                  <a:rPr lang="zh-CN" altLang="en-US" b="1" dirty="0"/>
                  <a:t>和</a:t>
                </a:r>
                <a:r>
                  <a:rPr lang="en-US" altLang="zh-CN" b="1" dirty="0"/>
                  <a:t>class 1</a:t>
                </a:r>
                <a:r>
                  <a:rPr lang="zh-CN" altLang="en-US" b="1" dirty="0"/>
                  <a:t>的连接概率看上去会比较高，而</a:t>
                </a:r>
                <a:r>
                  <a:rPr lang="en-US" altLang="zh-CN" b="1" dirty="0"/>
                  <a:t>class 0</a:t>
                </a:r>
                <a:r>
                  <a:rPr lang="zh-CN" altLang="en-US" b="1" dirty="0"/>
                  <a:t>和其自身反而还比较小。所以需要自</a:t>
                </a:r>
                <a:r>
                  <a:rPr lang="en-US" altLang="zh-CN" b="1" dirty="0"/>
                  <a:t>×</a:t>
                </a:r>
                <a:r>
                  <a:rPr lang="zh-CN" altLang="en-US" b="1" dirty="0"/>
                  <a:t>出一个 </a:t>
                </a:r>
                <a:r>
                  <a:rPr lang="en-US" altLang="zh-CN" b="1" dirty="0"/>
                  <a:t>Q</a:t>
                </a:r>
                <a:r>
                  <a:rPr lang="zh-CN" altLang="en-US" b="1" dirty="0"/>
                  <a:t>，这其中就蕴含了个假设</a:t>
                </a:r>
                <a:r>
                  <a:rPr lang="en-US" altLang="zh-CN" b="1" dirty="0"/>
                  <a:t>……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Q in heterophilic graph</a:t>
                </a:r>
                <a:r>
                  <a:rPr lang="zh-CN" altLang="en-US" b="1" dirty="0"/>
                  <a:t>，对角线上的颜色也更淡，因为 </a:t>
                </a:r>
                <a:r>
                  <a:rPr lang="en-US" altLang="zh-CN" b="1" dirty="0"/>
                  <a:t>connecting pattern </a:t>
                </a:r>
                <a:r>
                  <a:rPr lang="zh-CN" altLang="en-US" b="1" dirty="0"/>
                  <a:t>比同质图要杂</a:t>
                </a:r>
                <a:endParaRPr lang="en-US" altLang="zh-CN" b="1" dirty="0"/>
              </a:p>
              <a:p>
                <a:r>
                  <a:rPr lang="en-US" altLang="zh-CN" sz="1200" b="0" i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𝐻 ̅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:r>
                  <a:rPr lang="en-US" altLang="zh-CN" sz="1200" b="0" i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𝐻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看上去挺相似的，说明 </a:t>
                </a:r>
                <a:r>
                  <a:rPr lang="en-US" altLang="zh-CN" b="1" dirty="0"/>
                  <a:t>soft label </a:t>
                </a:r>
                <a:r>
                  <a:rPr lang="zh-CN" altLang="en-US" b="1" dirty="0"/>
                  <a:t>是 </a:t>
                </a:r>
                <a:r>
                  <a:rPr lang="en-US" altLang="zh-CN" b="1" dirty="0"/>
                  <a:t>make sense </a:t>
                </a:r>
                <a:r>
                  <a:rPr lang="zh-CN" altLang="en-US" b="1" dirty="0"/>
                  <a:t>的</a:t>
                </a:r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但是 </a:t>
                </a:r>
                <a:r>
                  <a:rPr lang="en-US" altLang="zh-CN" b="1" dirty="0"/>
                  <a:t>H </a:t>
                </a:r>
                <a:r>
                  <a:rPr lang="zh-CN" altLang="en-US" b="1" dirty="0"/>
                  <a:t>不能用来引导消息传递，因为在异质图里，</a:t>
                </a:r>
                <a:r>
                  <a:rPr lang="en-US" altLang="zh-CN" b="1" dirty="0"/>
                  <a:t>H</a:t>
                </a:r>
                <a:r>
                  <a:rPr lang="zh-CN" altLang="en-US" b="1" dirty="0"/>
                  <a:t>仅仅可以用来表明，不同类的连接程度是比较紧密的，比如图中，</a:t>
                </a:r>
                <a:r>
                  <a:rPr lang="en-US" altLang="zh-CN" b="1" dirty="0"/>
                  <a:t>class 0</a:t>
                </a:r>
                <a:r>
                  <a:rPr lang="zh-CN" altLang="en-US" b="1" dirty="0"/>
                  <a:t>和</a:t>
                </a:r>
                <a:r>
                  <a:rPr lang="en-US" altLang="zh-CN" b="1" dirty="0"/>
                  <a:t>class 1</a:t>
                </a:r>
                <a:r>
                  <a:rPr lang="zh-CN" altLang="en-US" b="1" dirty="0"/>
                  <a:t>的连接概率看上去会比较高，而</a:t>
                </a:r>
                <a:r>
                  <a:rPr lang="en-US" altLang="zh-CN" b="1" dirty="0"/>
                  <a:t>class 0</a:t>
                </a:r>
                <a:r>
                  <a:rPr lang="zh-CN" altLang="en-US" b="1" dirty="0"/>
                  <a:t>和其自身反而还比较小。所以需要自</a:t>
                </a:r>
                <a:r>
                  <a:rPr lang="en-US" altLang="zh-CN" b="1" dirty="0"/>
                  <a:t>×</a:t>
                </a:r>
                <a:r>
                  <a:rPr lang="zh-CN" altLang="en-US" b="1" dirty="0"/>
                  <a:t>出一个 </a:t>
                </a:r>
                <a:r>
                  <a:rPr lang="en-US" altLang="zh-CN" b="1" dirty="0"/>
                  <a:t>Q</a:t>
                </a:r>
                <a:r>
                  <a:rPr lang="zh-CN" altLang="en-US" b="1" dirty="0"/>
                  <a:t>，这其中就蕴含了个假设</a:t>
                </a:r>
                <a:r>
                  <a:rPr lang="en-US" altLang="zh-CN" b="1" dirty="0"/>
                  <a:t>……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92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09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松鼠数据集，变色龙数据集已被指出有问题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797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363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一般经典的 </a:t>
            </a:r>
            <a:r>
              <a:rPr lang="en-US" altLang="zh-CN" b="1" dirty="0"/>
              <a:t>GCN </a:t>
            </a:r>
            <a:r>
              <a:rPr lang="zh-CN" altLang="en-US" b="1" dirty="0"/>
              <a:t>就两层，但是这个 </a:t>
            </a:r>
            <a:r>
              <a:rPr lang="en-US" altLang="zh-CN" b="1" dirty="0"/>
              <a:t>BM-GCN </a:t>
            </a:r>
            <a:r>
              <a:rPr lang="zh-CN" altLang="en-US" b="1" dirty="0"/>
              <a:t>可以深点，可能因为经过 </a:t>
            </a:r>
            <a:r>
              <a:rPr lang="en-US" altLang="zh-CN" b="1" dirty="0"/>
              <a:t>block-guided </a:t>
            </a:r>
            <a:r>
              <a:rPr lang="zh-CN" altLang="en-US" b="1" dirty="0"/>
              <a:t>后，多层的聚合后积累的是噪声更少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855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63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5F6368"/>
                </a:solidFill>
                <a:effectLst/>
                <a:latin typeface="+mn-lt"/>
              </a:rPr>
              <a:t>Graphs can model the relationships between many different types of data, including web pages (left), social connections (center), or molecules (right). </a:t>
            </a:r>
            <a:r>
              <a:rPr lang="zh-CN" altLang="en-US" b="0" i="0" dirty="0">
                <a:solidFill>
                  <a:srgbClr val="5F6368"/>
                </a:solidFill>
                <a:effectLst/>
                <a:latin typeface="+mn-lt"/>
              </a:rPr>
              <a:t>下面给大家介绍一下图卷积神经网络以及其异质性的问题</a:t>
            </a:r>
            <a:endParaRPr lang="en-US" altLang="zh-CN" b="0" i="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38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521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963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63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dirty="0"/>
              <a:t>那么怎么利用 </a:t>
            </a:r>
            <a:r>
              <a:rPr lang="en-US" altLang="zh-CN" b="1" dirty="0"/>
              <a:t>topology </a:t>
            </a:r>
            <a:r>
              <a:rPr lang="zh-CN" altLang="en-US" b="1" dirty="0"/>
              <a:t>呢？对于每个节点的，让它“看到”它的邻居，也就是说我们去对这些信息做沿着 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</a:rPr>
              <a:t>graph structure </a:t>
            </a:r>
            <a:r>
              <a:rPr lang="zh-CN" altLang="en-US" b="1" dirty="0"/>
              <a:t>一个聚合，将这些信息汇总到一个向量里</a:t>
            </a:r>
            <a:br>
              <a:rPr lang="en-US" altLang="zh-CN" b="1" dirty="0"/>
            </a:br>
            <a:r>
              <a:rPr lang="en-US" altLang="zh-CN" b="1" dirty="0"/>
              <a:t>l: </a:t>
            </a:r>
            <a:r>
              <a:rPr lang="zh-CN" altLang="en-US" b="1" dirty="0"/>
              <a:t>聚合一次就聚合了一阶邻居的信息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72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图中的相连节点可能有不同的 </a:t>
            </a:r>
            <a:r>
              <a:rPr lang="en-US" altLang="zh-CN" dirty="0"/>
              <a:t>class </a:t>
            </a:r>
            <a:r>
              <a:rPr lang="zh-CN" altLang="en-US" dirty="0"/>
              <a:t>和不相似的 </a:t>
            </a:r>
            <a:r>
              <a:rPr lang="en-US" altLang="zh-CN" dirty="0"/>
              <a:t>features</a:t>
            </a:r>
            <a:r>
              <a:rPr lang="zh-CN" altLang="en-US" dirty="0"/>
              <a:t>，很多流行的 </a:t>
            </a:r>
            <a:r>
              <a:rPr lang="en-US" altLang="zh-CN" dirty="0"/>
              <a:t>GNN </a:t>
            </a:r>
            <a:r>
              <a:rPr lang="zh-CN" altLang="en-US" dirty="0"/>
              <a:t>不能泛化至此情，甚至被忽视图结构的模型超越（也就是说不仅没利用好图结构，甚至反而是负收益的）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349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/>
              <a:t>H2GCN</a:t>
            </a:r>
            <a:r>
              <a:rPr lang="zh-CN" altLang="en-US" b="0" dirty="0"/>
              <a:t>、</a:t>
            </a:r>
            <a:r>
              <a:rPr lang="en-US" altLang="zh-CN" b="0" dirty="0"/>
              <a:t>MixHop</a:t>
            </a:r>
            <a:r>
              <a:rPr lang="zh-CN" altLang="en-US" b="0" dirty="0"/>
              <a:t>：聚合更高阶邻域的信息，缓解通过聚合来自直接邻域的信息所引发的异质性问题。但是：破坏了拓扑结构，因为聚合了高阶邻居的信息（例如</a:t>
            </a:r>
            <a:r>
              <a:rPr lang="en-US" altLang="zh-CN" b="0" dirty="0"/>
              <a:t>H2GCN</a:t>
            </a:r>
            <a:r>
              <a:rPr lang="zh-CN" altLang="en-US" b="0" dirty="0"/>
              <a:t>就是将多阶邻居拼在一起），可能带来 </a:t>
            </a:r>
            <a:r>
              <a:rPr lang="en-US" altLang="zh-CN" b="0" dirty="0"/>
              <a:t>over-</a:t>
            </a:r>
            <a:r>
              <a:rPr lang="en-US" altLang="zh-CN" b="0" dirty="0" err="1"/>
              <a:t>smothing</a:t>
            </a:r>
            <a:br>
              <a:rPr lang="en-US" altLang="zh-CN" b="0" dirty="0"/>
            </a:br>
            <a:endParaRPr lang="en-US" altLang="zh-CN" b="0" dirty="0"/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GGCN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GPR-GNN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signed messages 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，就是加个权重，但是如果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pair-wise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地用相似度计算，计算很大，平等对待每个邻居效果又不好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altLang="zh-CN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Motivation: task-topology </a:t>
            </a:r>
            <a:r>
              <a:rPr lang="en-US" altLang="zh-CN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incordance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048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682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图中的相连节点可能有不同的 </a:t>
            </a:r>
            <a:r>
              <a:rPr lang="en-US" altLang="zh-CN" dirty="0"/>
              <a:t>class </a:t>
            </a:r>
            <a:r>
              <a:rPr lang="zh-CN" altLang="en-US" dirty="0"/>
              <a:t>和不相似的 </a:t>
            </a:r>
            <a:r>
              <a:rPr lang="en-US" altLang="zh-CN" dirty="0"/>
              <a:t>features</a:t>
            </a:r>
            <a:r>
              <a:rPr lang="zh-CN" altLang="en-US" dirty="0"/>
              <a:t>，很多流行的 </a:t>
            </a:r>
            <a:r>
              <a:rPr lang="en-US" altLang="zh-CN" dirty="0"/>
              <a:t>GNN </a:t>
            </a:r>
            <a:r>
              <a:rPr lang="zh-CN" altLang="en-US" dirty="0"/>
              <a:t>不能泛化至此情，甚至被忽视图结构的模型超越（也就是说不仅没利用好图结构，甚至反而是负收益的）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61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4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4048376" y="64134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838200" y="64134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2023/4/6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B01131-11EE-41B6-A1EC-081B640EC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r="1061"/>
          <a:stretch/>
        </p:blipFill>
        <p:spPr>
          <a:xfrm>
            <a:off x="0" y="1836689"/>
            <a:ext cx="12192000" cy="22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94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0FFA4-47EB-4DF7-9DDA-4075FECA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3"/>
            <a:ext cx="72347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E18A081-E5EE-478A-B355-DD1E5E4E8FA4}"/>
              </a:ext>
            </a:extLst>
          </p:cNvPr>
          <p:cNvGrpSpPr/>
          <p:nvPr userDrawn="1"/>
        </p:nvGrpSpPr>
        <p:grpSpPr>
          <a:xfrm>
            <a:off x="180961" y="177282"/>
            <a:ext cx="11830078" cy="6167075"/>
            <a:chOff x="162000" y="172128"/>
            <a:chExt cx="11830078" cy="616707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E3188D5-7FFF-48FA-A98B-1095F32F0929}"/>
                </a:ext>
              </a:extLst>
            </p:cNvPr>
            <p:cNvGrpSpPr/>
            <p:nvPr userDrawn="1"/>
          </p:nvGrpSpPr>
          <p:grpSpPr>
            <a:xfrm>
              <a:off x="162000" y="172128"/>
              <a:ext cx="11830078" cy="6167075"/>
              <a:chOff x="431514" y="174661"/>
              <a:chExt cx="8280971" cy="6155314"/>
            </a:xfrm>
          </p:grpSpPr>
          <p:sp>
            <p:nvSpPr>
              <p:cNvPr id="21" name="Google Shape;10;p2">
                <a:extLst>
                  <a:ext uri="{FF2B5EF4-FFF2-40B4-BE49-F238E27FC236}">
                    <a16:creationId xmlns:a16="http://schemas.microsoft.com/office/drawing/2014/main" id="{69699A20-AC08-4817-9C02-4D94985CBC5C}"/>
                  </a:ext>
                </a:extLst>
              </p:cNvPr>
              <p:cNvSpPr/>
              <p:nvPr/>
            </p:nvSpPr>
            <p:spPr>
              <a:xfrm>
                <a:off x="431514" y="760288"/>
                <a:ext cx="8280971" cy="5569687"/>
              </a:xfrm>
              <a:prstGeom prst="rect">
                <a:avLst/>
              </a:prstGeom>
              <a:noFill/>
              <a:ln w="25400" cap="flat" cmpd="sng">
                <a:solidFill>
                  <a:srgbClr val="02409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7800202-C923-473B-898A-538BE8A9BA94}"/>
                  </a:ext>
                </a:extLst>
              </p:cNvPr>
              <p:cNvSpPr/>
              <p:nvPr/>
            </p:nvSpPr>
            <p:spPr>
              <a:xfrm>
                <a:off x="431514" y="174661"/>
                <a:ext cx="8280971" cy="585627"/>
              </a:xfrm>
              <a:prstGeom prst="rect">
                <a:avLst/>
              </a:prstGeom>
              <a:solidFill>
                <a:srgbClr val="02409A"/>
              </a:solidFill>
              <a:ln w="25400">
                <a:solidFill>
                  <a:srgbClr val="024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Google Shape;835;p34">
              <a:extLst>
                <a:ext uri="{FF2B5EF4-FFF2-40B4-BE49-F238E27FC236}">
                  <a16:creationId xmlns:a16="http://schemas.microsoft.com/office/drawing/2014/main" id="{1674EE58-C36C-443C-A789-332CCC1824E0}"/>
                </a:ext>
              </a:extLst>
            </p:cNvPr>
            <p:cNvGrpSpPr/>
            <p:nvPr userDrawn="1"/>
          </p:nvGrpSpPr>
          <p:grpSpPr>
            <a:xfrm>
              <a:off x="199922" y="324001"/>
              <a:ext cx="196346" cy="282999"/>
              <a:chOff x="5083925" y="2066350"/>
              <a:chExt cx="28825" cy="41550"/>
            </a:xfrm>
          </p:grpSpPr>
          <p:sp>
            <p:nvSpPr>
              <p:cNvPr id="16" name="Google Shape;836;p34">
                <a:extLst>
                  <a:ext uri="{FF2B5EF4-FFF2-40B4-BE49-F238E27FC236}">
                    <a16:creationId xmlns:a16="http://schemas.microsoft.com/office/drawing/2014/main" id="{97BBCC14-155A-44DD-B1EE-62C6154A4CF9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37;p34">
                <a:extLst>
                  <a:ext uri="{FF2B5EF4-FFF2-40B4-BE49-F238E27FC236}">
                    <a16:creationId xmlns:a16="http://schemas.microsoft.com/office/drawing/2014/main" id="{445E890E-C90F-45DB-9A44-5F3247F04F20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02A9079-DC13-4113-8A1F-8F7D907799EE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" t="-1" r="68184" b="524"/>
            <a:stretch/>
          </p:blipFill>
          <p:spPr>
            <a:xfrm>
              <a:off x="11334165" y="199101"/>
              <a:ext cx="532800" cy="5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01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503B9-57A5-4957-AAF2-C73C2D11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3"/>
            <a:ext cx="723472" cy="3651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8ACE55-8853-4439-BFD3-D0125642F563}"/>
              </a:ext>
            </a:extLst>
          </p:cNvPr>
          <p:cNvGrpSpPr/>
          <p:nvPr userDrawn="1"/>
        </p:nvGrpSpPr>
        <p:grpSpPr>
          <a:xfrm>
            <a:off x="1955093" y="1369609"/>
            <a:ext cx="8294521" cy="3355620"/>
            <a:chOff x="2412000" y="1481369"/>
            <a:chExt cx="4321539" cy="3355620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A7D019AF-5296-4895-AEF9-765CB778C3C3}"/>
                </a:ext>
              </a:extLst>
            </p:cNvPr>
            <p:cNvSpPr/>
            <p:nvPr/>
          </p:nvSpPr>
          <p:spPr>
            <a:xfrm>
              <a:off x="2412000" y="1481369"/>
              <a:ext cx="4320000" cy="2700000"/>
            </a:xfrm>
            <a:prstGeom prst="rect">
              <a:avLst/>
            </a:prstGeom>
            <a:noFill/>
            <a:ln w="19050" cap="flat" cmpd="sng">
              <a:solidFill>
                <a:srgbClr val="0240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761B00-BC28-4412-B153-6EE3AB9336C5}"/>
                </a:ext>
              </a:extLst>
            </p:cNvPr>
            <p:cNvSpPr/>
            <p:nvPr/>
          </p:nvSpPr>
          <p:spPr>
            <a:xfrm>
              <a:off x="2413539" y="4188989"/>
              <a:ext cx="4320000" cy="648000"/>
            </a:xfrm>
            <a:prstGeom prst="rect">
              <a:avLst/>
            </a:prstGeom>
            <a:solidFill>
              <a:srgbClr val="02409A"/>
            </a:solidFill>
            <a:ln w="19050">
              <a:solidFill>
                <a:srgbClr val="024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602270-8804-49D6-B11A-C589864B9DEC}"/>
                </a:ext>
              </a:extLst>
            </p:cNvPr>
            <p:cNvSpPr txBox="1"/>
            <p:nvPr/>
          </p:nvSpPr>
          <p:spPr>
            <a:xfrm>
              <a:off x="2794804" y="2046539"/>
              <a:ext cx="35493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800" b="1" spc="300" baseline="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 感谢各位老师和同学！</a:t>
              </a:r>
            </a:p>
            <a:p>
              <a:pPr lvl="0" algn="ctr">
                <a:defRPr/>
              </a:pPr>
              <a:r>
                <a:rPr lang="zh-CN" altLang="en-US" sz="4800" b="1" spc="300" baseline="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 请大家提出宝贵意见！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4C511CD-85C3-45A4-A0D5-817297514499}"/>
                </a:ext>
              </a:extLst>
            </p:cNvPr>
            <p:cNvCxnSpPr>
              <a:cxnSpLocks/>
            </p:cNvCxnSpPr>
            <p:nvPr/>
          </p:nvCxnSpPr>
          <p:spPr>
            <a:xfrm>
              <a:off x="3621324" y="3849858"/>
              <a:ext cx="1800000" cy="0"/>
            </a:xfrm>
            <a:prstGeom prst="line">
              <a:avLst/>
            </a:prstGeom>
            <a:ln w="25400" cap="rnd">
              <a:solidFill>
                <a:srgbClr val="3C3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2B5A49B-2EFC-4753-BAE9-83FACFB0599E}"/>
                </a:ext>
              </a:extLst>
            </p:cNvPr>
            <p:cNvSpPr txBox="1"/>
            <p:nvPr/>
          </p:nvSpPr>
          <p:spPr>
            <a:xfrm>
              <a:off x="2534575" y="4274536"/>
              <a:ext cx="4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yuchen_seu@seu.edu.cn</a:t>
              </a:r>
              <a:endPara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93C4EC8-36C4-4D96-81D6-26218C8AFADA}"/>
              </a:ext>
            </a:extLst>
          </p:cNvPr>
          <p:cNvSpPr txBox="1">
            <a:spLocks/>
          </p:cNvSpPr>
          <p:nvPr userDrawn="1"/>
        </p:nvSpPr>
        <p:spPr>
          <a:xfrm>
            <a:off x="4048376" y="64134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6ECA61AC-27CF-4D2F-A631-B7DA39B0B93F}"/>
              </a:ext>
            </a:extLst>
          </p:cNvPr>
          <p:cNvSpPr txBox="1">
            <a:spLocks/>
          </p:cNvSpPr>
          <p:nvPr userDrawn="1"/>
        </p:nvSpPr>
        <p:spPr>
          <a:xfrm>
            <a:off x="838200" y="64134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2023/4/6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432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1288" y="3866330"/>
            <a:ext cx="3186947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9907" y="3866330"/>
            <a:ext cx="3101663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941161" y="3167419"/>
            <a:ext cx="163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2391438" y="3708165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2391438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1209907" y="469321"/>
            <a:ext cx="310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75247" y="1165515"/>
            <a:ext cx="3101663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27970" y="1165516"/>
            <a:ext cx="3101663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6919234" y="469321"/>
            <a:ext cx="2512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7805947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08156" y="1164020"/>
            <a:ext cx="3105165" cy="1664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B8BF88-8AE8-4B1D-BC31-3D18E8F3A6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697953" y="4697007"/>
            <a:ext cx="1930400" cy="2476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5F20DE-A2C1-4384-8C30-55A1F848862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49" y="3708165"/>
            <a:ext cx="2234919" cy="532800"/>
          </a:xfrm>
          <a:prstGeom prst="rect">
            <a:avLst/>
          </a:prstGeom>
        </p:spPr>
      </p:pic>
      <p:sp>
        <p:nvSpPr>
          <p:cNvPr id="21" name="Google Shape;10;p2">
            <a:extLst>
              <a:ext uri="{FF2B5EF4-FFF2-40B4-BE49-F238E27FC236}">
                <a16:creationId xmlns:a16="http://schemas.microsoft.com/office/drawing/2014/main" id="{5350DADB-863B-4189-B9B7-EED91872EA98}"/>
              </a:ext>
            </a:extLst>
          </p:cNvPr>
          <p:cNvSpPr/>
          <p:nvPr userDrawn="1"/>
        </p:nvSpPr>
        <p:spPr>
          <a:xfrm>
            <a:off x="-172722" y="1853550"/>
            <a:ext cx="12537442" cy="2234930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innerShdw blurRad="152400">
              <a:prstClr val="black"/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70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66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8.gif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170DC8-73F9-4373-9E1B-2913D2CFE2B7}"/>
              </a:ext>
            </a:extLst>
          </p:cNvPr>
          <p:cNvSpPr txBox="1"/>
          <p:nvPr/>
        </p:nvSpPr>
        <p:spPr>
          <a:xfrm>
            <a:off x="4266025" y="5140058"/>
            <a:ext cx="3659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spc="1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徐正佳</a:t>
            </a:r>
            <a:endParaRPr lang="en-US" altLang="zh-CN" sz="2000" b="1" spc="1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6C1C2A-D76E-40EE-A051-2672A22132EE}"/>
              </a:ext>
            </a:extLst>
          </p:cNvPr>
          <p:cNvSpPr txBox="1"/>
          <p:nvPr/>
        </p:nvSpPr>
        <p:spPr>
          <a:xfrm>
            <a:off x="64167" y="2139094"/>
            <a:ext cx="12063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CN" sz="4800" b="1" spc="400" dirty="0">
                <a:solidFill>
                  <a:srgbClr val="02409A"/>
                </a:solidFill>
                <a:ea typeface="微软雅黑" panose="020B0503020204020204" pitchFamily="34" charset="-122"/>
              </a:rPr>
              <a:t>Block Modeling-Guided Graph Convolutional Neural Networks</a:t>
            </a:r>
            <a:r>
              <a:rPr lang="zh-CN" altLang="en-US" sz="3600" b="1" spc="400" dirty="0">
                <a:solidFill>
                  <a:srgbClr val="02409A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3600" b="1" spc="400" dirty="0">
                <a:solidFill>
                  <a:srgbClr val="02409A"/>
                </a:solidFill>
                <a:ea typeface="微软雅黑" panose="020B0503020204020204" pitchFamily="34" charset="-122"/>
              </a:rPr>
              <a:t>(AAAI-22)</a:t>
            </a:r>
            <a:endParaRPr lang="en-US" altLang="zh-CN" sz="4800" b="1" spc="400" dirty="0">
              <a:solidFill>
                <a:srgbClr val="02409A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822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989A4E3-F508-4906-8507-F5205F7EA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856"/>
          <a:stretch/>
        </p:blipFill>
        <p:spPr>
          <a:xfrm>
            <a:off x="1752600" y="844489"/>
            <a:ext cx="9090859" cy="340713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/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𝐴𝑌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blipFill>
                <a:blip r:embed="rId4"/>
                <a:stretch>
                  <a:fillRect t="-6667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图片 111">
            <a:extLst>
              <a:ext uri="{FF2B5EF4-FFF2-40B4-BE49-F238E27FC236}">
                <a16:creationId xmlns:a16="http://schemas.microsoft.com/office/drawing/2014/main" id="{1C9982BE-1503-4AD7-A011-F8E1BBA6A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77" y="3358084"/>
            <a:ext cx="2627604" cy="2017951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5893A8F6-317C-419A-A220-DD30D48F10A2}"/>
              </a:ext>
            </a:extLst>
          </p:cNvPr>
          <p:cNvSpPr txBox="1"/>
          <p:nvPr/>
        </p:nvSpPr>
        <p:spPr>
          <a:xfrm>
            <a:off x="229499" y="5405583"/>
            <a:ext cx="5254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 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nodes 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  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有边连接的数量</a:t>
            </a:r>
            <a:endParaRPr lang="en-US" altLang="zh-CN" sz="2400" b="0" i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Rectangle 27">
            <a:extLst>
              <a:ext uri="{FF2B5EF4-FFF2-40B4-BE49-F238E27FC236}">
                <a16:creationId xmlns:a16="http://schemas.microsoft.com/office/drawing/2014/main" id="{10531C57-6AE8-4714-95E5-24697CE1FDA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36857" y="4267543"/>
            <a:ext cx="1778109" cy="523301"/>
          </a:xfrm>
          <a:prstGeom prst="rect">
            <a:avLst/>
          </a:prstGeom>
          <a:noFill/>
          <a:ln w="38100" cap="rnd">
            <a:solidFill>
              <a:srgbClr val="FFC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Block Matrix (Class-Connecting Probability Matrix)</a:t>
            </a:r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27B4555C-C878-4F6B-B79F-07B1231A626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563196" y="1995773"/>
            <a:ext cx="2015714" cy="567160"/>
          </a:xfrm>
          <a:prstGeom prst="rect">
            <a:avLst/>
          </a:prstGeom>
          <a:noFill/>
          <a:ln w="38100" cap="rnd">
            <a:solidFill>
              <a:srgbClr val="FFC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DB4FD49-F0E6-4545-ADBA-611824F99EE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856038" y="3640138"/>
            <a:ext cx="523875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2880B2-F26E-45CF-8F70-D17656765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1" y="3694113"/>
            <a:ext cx="428625" cy="417513"/>
          </a:xfrm>
          <a:prstGeom prst="rect">
            <a:avLst/>
          </a:prstGeom>
          <a:noFill/>
          <a:ln w="1905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24F1A59-E056-42E8-99B4-E199C0A2A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1" y="4111626"/>
            <a:ext cx="428625" cy="414338"/>
          </a:xfrm>
          <a:prstGeom prst="rect">
            <a:avLst/>
          </a:prstGeom>
          <a:noFill/>
          <a:ln w="1905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89BEC97-3B58-4B62-A359-6876E5ED8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1" y="4525963"/>
            <a:ext cx="428625" cy="415925"/>
          </a:xfrm>
          <a:prstGeom prst="rect">
            <a:avLst/>
          </a:prstGeom>
          <a:noFill/>
          <a:ln w="1905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D7552859-3915-4650-B1CB-207C10846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1" y="4941888"/>
            <a:ext cx="428625" cy="415925"/>
          </a:xfrm>
          <a:prstGeom prst="rect">
            <a:avLst/>
          </a:prstGeom>
          <a:noFill/>
          <a:ln w="1905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FB8604C-EA67-44A6-8823-16235B0C9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1" y="3802063"/>
            <a:ext cx="1619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F6000"/>
                </a:solidFill>
                <a:effectLst/>
                <a:latin typeface="Calibri" panose="020F0502020204030204" pitchFamily="34" charset="0"/>
              </a:rPr>
              <a:t>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6186A12C-EBF2-436A-959C-4DDD982C1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163" y="4213226"/>
            <a:ext cx="785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7F6000"/>
                </a:solidFill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46873C5C-D5BE-4AA2-ADB3-36D6522E0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163" y="4624388"/>
            <a:ext cx="1619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F6000"/>
                </a:solidFill>
                <a:effectLst/>
                <a:latin typeface="Calibri" panose="020F0502020204030204" pitchFamily="34" charset="0"/>
              </a:rPr>
              <a:t>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4E5FCBA-7D8B-43F7-9CB3-3995424C6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163" y="5045076"/>
            <a:ext cx="785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7F6000"/>
                </a:solidFill>
                <a:latin typeface="Calibri" panose="020F0502020204030204" pitchFamily="34" charset="0"/>
              </a:rPr>
              <a:t>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E161EC75-00A8-487F-9D9B-9D1F15967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0962" y="3895155"/>
            <a:ext cx="1940144" cy="523301"/>
          </a:xfrm>
          <a:prstGeom prst="rect">
            <a:avLst/>
          </a:prstGeom>
          <a:noFill/>
          <a:ln w="38100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E2350725-98A8-4FC9-B87C-1A5C220E4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364" y="4012464"/>
            <a:ext cx="2000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·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225C56DE-19AE-4832-BF47-6FF72F4C0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124" y="4261152"/>
            <a:ext cx="2492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D5AB5B8B-9F84-4E7E-A166-35C381182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299" y="4251627"/>
            <a:ext cx="3000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2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F4EABC-D555-487B-83C4-7B1598B7771A}"/>
              </a:ext>
            </a:extLst>
          </p:cNvPr>
          <p:cNvSpPr txBox="1"/>
          <p:nvPr/>
        </p:nvSpPr>
        <p:spPr>
          <a:xfrm>
            <a:off x="5050182" y="4391515"/>
            <a:ext cx="5254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nodes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和属于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nodes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有边连接的数量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2213B15-1B2C-42B1-BBC4-6228AD08532C}"/>
              </a:ext>
            </a:extLst>
          </p:cNvPr>
          <p:cNvSpPr txBox="1"/>
          <p:nvPr/>
        </p:nvSpPr>
        <p:spPr>
          <a:xfrm>
            <a:off x="6459093" y="4385632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en-US" altLang="zh-CN" sz="2400" b="0" i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3660348-7B15-4023-B41D-89CB251E11A0}"/>
              </a:ext>
            </a:extLst>
          </p:cNvPr>
          <p:cNvSpPr txBox="1"/>
          <p:nvPr/>
        </p:nvSpPr>
        <p:spPr>
          <a:xfrm>
            <a:off x="9823012" y="4409135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en-US" altLang="zh-CN" sz="2400" b="0" i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45670D9-86E2-4359-A0F8-4B069E6E5419}"/>
              </a:ext>
            </a:extLst>
          </p:cNvPr>
          <p:cNvSpPr txBox="1"/>
          <p:nvPr/>
        </p:nvSpPr>
        <p:spPr>
          <a:xfrm>
            <a:off x="1669023" y="5418619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en-US" altLang="zh-CN" sz="2400" b="0" i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BCF6518-D497-46CC-8808-422FD2C230FD}"/>
              </a:ext>
            </a:extLst>
          </p:cNvPr>
          <p:cNvSpPr txBox="1"/>
          <p:nvPr/>
        </p:nvSpPr>
        <p:spPr>
          <a:xfrm>
            <a:off x="4494509" y="5387610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</a:p>
        </p:txBody>
      </p:sp>
      <p:sp>
        <p:nvSpPr>
          <p:cNvPr id="32" name="页脚占位符 2">
            <a:extLst>
              <a:ext uri="{FF2B5EF4-FFF2-40B4-BE49-F238E27FC236}">
                <a16:creationId xmlns:a16="http://schemas.microsoft.com/office/drawing/2014/main" id="{E4966470-32CD-4C85-8B00-E04A8F2C9011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02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页脚占位符 2">
            <a:extLst>
              <a:ext uri="{FF2B5EF4-FFF2-40B4-BE49-F238E27FC236}">
                <a16:creationId xmlns:a16="http://schemas.microsoft.com/office/drawing/2014/main" id="{034D1211-8C00-4B0C-8053-3DD470B440DD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CB13A4-D0F5-499E-9542-8FB97BDE6C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340713" y="6365868"/>
            <a:ext cx="1428320" cy="2222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89A4E3-F508-4906-8507-F5205F7EA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856"/>
          <a:stretch/>
        </p:blipFill>
        <p:spPr>
          <a:xfrm>
            <a:off x="1752600" y="844489"/>
            <a:ext cx="9090859" cy="340713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/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𝐴𝑌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blipFill>
                <a:blip r:embed="rId5"/>
                <a:stretch>
                  <a:fillRect t="-6667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图片 111">
            <a:extLst>
              <a:ext uri="{FF2B5EF4-FFF2-40B4-BE49-F238E27FC236}">
                <a16:creationId xmlns:a16="http://schemas.microsoft.com/office/drawing/2014/main" id="{1C9982BE-1503-4AD7-A011-F8E1BBA6A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677" y="3358084"/>
            <a:ext cx="2627604" cy="2017951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5893A8F6-317C-419A-A220-DD30D48F10A2}"/>
              </a:ext>
            </a:extLst>
          </p:cNvPr>
          <p:cNvSpPr txBox="1"/>
          <p:nvPr/>
        </p:nvSpPr>
        <p:spPr>
          <a:xfrm>
            <a:off x="229499" y="5405583"/>
            <a:ext cx="5254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 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nodes 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  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有边连接的数量</a:t>
            </a:r>
            <a:endParaRPr lang="en-US" altLang="zh-CN" sz="2400" b="0" i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Rectangle 27">
            <a:extLst>
              <a:ext uri="{FF2B5EF4-FFF2-40B4-BE49-F238E27FC236}">
                <a16:creationId xmlns:a16="http://schemas.microsoft.com/office/drawing/2014/main" id="{10531C57-6AE8-4714-95E5-24697CE1FDA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36857" y="4267543"/>
            <a:ext cx="1778109" cy="523301"/>
          </a:xfrm>
          <a:prstGeom prst="rect">
            <a:avLst/>
          </a:prstGeom>
          <a:noFill/>
          <a:ln w="38100" cap="rnd">
            <a:solidFill>
              <a:srgbClr val="FFC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Block Matrix (Class-Connecting Probability Matrix)</a:t>
            </a:r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27B4555C-C878-4F6B-B79F-07B1231A626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563196" y="1995773"/>
            <a:ext cx="2015714" cy="567160"/>
          </a:xfrm>
          <a:prstGeom prst="rect">
            <a:avLst/>
          </a:prstGeom>
          <a:noFill/>
          <a:ln w="38100" cap="rnd">
            <a:solidFill>
              <a:srgbClr val="FFC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DB4FD49-F0E6-4545-ADBA-611824F99EE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856038" y="3640138"/>
            <a:ext cx="523875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2880B2-F26E-45CF-8F70-D17656765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1" y="3694113"/>
            <a:ext cx="428625" cy="417513"/>
          </a:xfrm>
          <a:prstGeom prst="rect">
            <a:avLst/>
          </a:prstGeom>
          <a:noFill/>
          <a:ln w="1905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24F1A59-E056-42E8-99B4-E199C0A2A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1" y="4111626"/>
            <a:ext cx="428625" cy="414338"/>
          </a:xfrm>
          <a:prstGeom prst="rect">
            <a:avLst/>
          </a:prstGeom>
          <a:noFill/>
          <a:ln w="1905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89BEC97-3B58-4B62-A359-6876E5ED8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1" y="4525963"/>
            <a:ext cx="428625" cy="415925"/>
          </a:xfrm>
          <a:prstGeom prst="rect">
            <a:avLst/>
          </a:prstGeom>
          <a:noFill/>
          <a:ln w="1905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D7552859-3915-4650-B1CB-207C10846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1" y="4941888"/>
            <a:ext cx="428625" cy="415925"/>
          </a:xfrm>
          <a:prstGeom prst="rect">
            <a:avLst/>
          </a:prstGeom>
          <a:noFill/>
          <a:ln w="1905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FB8604C-EA67-44A6-8823-16235B0C9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1" y="3802063"/>
            <a:ext cx="1619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F6000"/>
                </a:solidFill>
                <a:effectLst/>
                <a:latin typeface="Calibri" panose="020F0502020204030204" pitchFamily="34" charset="0"/>
              </a:rPr>
              <a:t>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6186A12C-EBF2-436A-959C-4DDD982C1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163" y="4213226"/>
            <a:ext cx="785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7F6000"/>
                </a:solidFill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46873C5C-D5BE-4AA2-ADB3-36D6522E0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163" y="4624388"/>
            <a:ext cx="1619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F6000"/>
                </a:solidFill>
                <a:effectLst/>
                <a:latin typeface="Calibri" panose="020F0502020204030204" pitchFamily="34" charset="0"/>
              </a:rPr>
              <a:t>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4E5FCBA-7D8B-43F7-9CB3-3995424C6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163" y="5045076"/>
            <a:ext cx="785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7F6000"/>
                </a:solidFill>
                <a:latin typeface="Calibri" panose="020F0502020204030204" pitchFamily="34" charset="0"/>
              </a:rPr>
              <a:t>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E161EC75-00A8-487F-9D9B-9D1F15967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0962" y="3895155"/>
            <a:ext cx="1940144" cy="523301"/>
          </a:xfrm>
          <a:prstGeom prst="rect">
            <a:avLst/>
          </a:prstGeom>
          <a:noFill/>
          <a:ln w="38100" cap="rnd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E2350725-98A8-4FC9-B87C-1A5C220E4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364" y="4012464"/>
            <a:ext cx="2000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·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225C56DE-19AE-4832-BF47-6FF72F4C0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124" y="4261152"/>
            <a:ext cx="2492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D5AB5B8B-9F84-4E7E-A166-35C381182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299" y="4251627"/>
            <a:ext cx="3000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2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F4EABC-D555-487B-83C4-7B1598B7771A}"/>
              </a:ext>
            </a:extLst>
          </p:cNvPr>
          <p:cNvSpPr txBox="1"/>
          <p:nvPr/>
        </p:nvSpPr>
        <p:spPr>
          <a:xfrm>
            <a:off x="5135274" y="4146606"/>
            <a:ext cx="5254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nodes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和属于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nodes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有边连接的数量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2213B15-1B2C-42B1-BBC4-6228AD08532C}"/>
              </a:ext>
            </a:extLst>
          </p:cNvPr>
          <p:cNvSpPr txBox="1"/>
          <p:nvPr/>
        </p:nvSpPr>
        <p:spPr>
          <a:xfrm>
            <a:off x="6544185" y="4140723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en-US" altLang="zh-CN" sz="2400" b="0" i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3660348-7B15-4023-B41D-89CB251E11A0}"/>
              </a:ext>
            </a:extLst>
          </p:cNvPr>
          <p:cNvSpPr txBox="1"/>
          <p:nvPr/>
        </p:nvSpPr>
        <p:spPr>
          <a:xfrm>
            <a:off x="9908104" y="4164226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en-US" altLang="zh-CN" sz="2400" b="0" i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62247C9-87AE-4759-8C9B-6E307E7A4B40}"/>
                  </a:ext>
                </a:extLst>
              </p:cNvPr>
              <p:cNvSpPr txBox="1"/>
              <p:nvPr/>
            </p:nvSpPr>
            <p:spPr>
              <a:xfrm>
                <a:off x="7000195" y="5436672"/>
                <a:ext cx="3350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62247C9-87AE-4759-8C9B-6E307E7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195" y="5436672"/>
                <a:ext cx="335028" cy="369332"/>
              </a:xfrm>
              <a:prstGeom prst="rect">
                <a:avLst/>
              </a:prstGeom>
              <a:blipFill>
                <a:blip r:embed="rId7"/>
                <a:stretch>
                  <a:fillRect l="-14545" r="-16364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35">
            <a:extLst>
              <a:ext uri="{FF2B5EF4-FFF2-40B4-BE49-F238E27FC236}">
                <a16:creationId xmlns:a16="http://schemas.microsoft.com/office/drawing/2014/main" id="{C469CB76-DDB7-43F2-9E97-1780EC0F64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61238" y="4813300"/>
            <a:ext cx="2454275" cy="2076450"/>
            <a:chOff x="4637" y="3032"/>
            <a:chExt cx="1546" cy="1308"/>
          </a:xfrm>
        </p:grpSpPr>
        <p:sp>
          <p:nvSpPr>
            <p:cNvPr id="56" name="AutoShape 34">
              <a:extLst>
                <a:ext uri="{FF2B5EF4-FFF2-40B4-BE49-F238E27FC236}">
                  <a16:creationId xmlns:a16="http://schemas.microsoft.com/office/drawing/2014/main" id="{63FB4BEA-FE3B-4D6B-9D5D-34BD5A4AD75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37" y="3032"/>
              <a:ext cx="1546" cy="1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36">
              <a:extLst>
                <a:ext uri="{FF2B5EF4-FFF2-40B4-BE49-F238E27FC236}">
                  <a16:creationId xmlns:a16="http://schemas.microsoft.com/office/drawing/2014/main" id="{D4FA6D48-46FD-44A1-A060-45D20F24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3398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37">
              <a:extLst>
                <a:ext uri="{FF2B5EF4-FFF2-40B4-BE49-F238E27FC236}">
                  <a16:creationId xmlns:a16="http://schemas.microsoft.com/office/drawing/2014/main" id="{13669825-C3FF-4D0B-B036-803F826F2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" y="3398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38">
              <a:extLst>
                <a:ext uri="{FF2B5EF4-FFF2-40B4-BE49-F238E27FC236}">
                  <a16:creationId xmlns:a16="http://schemas.microsoft.com/office/drawing/2014/main" id="{D027AAAB-F013-46CF-B5D4-C88CB9EC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" y="3398"/>
              <a:ext cx="300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39">
              <a:extLst>
                <a:ext uri="{FF2B5EF4-FFF2-40B4-BE49-F238E27FC236}">
                  <a16:creationId xmlns:a16="http://schemas.microsoft.com/office/drawing/2014/main" id="{091B7DDF-32E2-44D8-A4DD-D0D09258F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3701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40">
              <a:extLst>
                <a:ext uri="{FF2B5EF4-FFF2-40B4-BE49-F238E27FC236}">
                  <a16:creationId xmlns:a16="http://schemas.microsoft.com/office/drawing/2014/main" id="{B96A2776-59D4-4AD7-9758-EEAEA229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" y="3701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A5394238-3671-40C0-83F5-97F7B9C7E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" y="3701"/>
              <a:ext cx="300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42">
              <a:extLst>
                <a:ext uri="{FF2B5EF4-FFF2-40B4-BE49-F238E27FC236}">
                  <a16:creationId xmlns:a16="http://schemas.microsoft.com/office/drawing/2014/main" id="{4A5044B3-6815-4B15-B362-BC7ABD535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4004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3CD12C48-CAA4-430A-9C2A-851A7A20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" y="4004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Rectangle 44">
              <a:extLst>
                <a:ext uri="{FF2B5EF4-FFF2-40B4-BE49-F238E27FC236}">
                  <a16:creationId xmlns:a16="http://schemas.microsoft.com/office/drawing/2014/main" id="{3994052C-A884-462C-B9EA-3F167A56A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" y="4004"/>
              <a:ext cx="300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45">
              <a:extLst>
                <a:ext uri="{FF2B5EF4-FFF2-40B4-BE49-F238E27FC236}">
                  <a16:creationId xmlns:a16="http://schemas.microsoft.com/office/drawing/2014/main" id="{73524DBC-D0B4-41C1-9863-597FC2B10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" y="3094"/>
              <a:ext cx="312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Class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46">
              <a:extLst>
                <a:ext uri="{FF2B5EF4-FFF2-40B4-BE49-F238E27FC236}">
                  <a16:creationId xmlns:a16="http://schemas.microsoft.com/office/drawing/2014/main" id="{06A50629-90C2-4BBC-8725-DB0D006E1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" y="3232"/>
              <a:ext cx="114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47">
              <a:extLst>
                <a:ext uri="{FF2B5EF4-FFF2-40B4-BE49-F238E27FC236}">
                  <a16:creationId xmlns:a16="http://schemas.microsoft.com/office/drawing/2014/main" id="{B626116E-B901-4224-B2F6-AAD00590E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" y="3232"/>
              <a:ext cx="114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48">
              <a:extLst>
                <a:ext uri="{FF2B5EF4-FFF2-40B4-BE49-F238E27FC236}">
                  <a16:creationId xmlns:a16="http://schemas.microsoft.com/office/drawing/2014/main" id="{F6963FB1-C111-4CD3-94A2-75BAC7D05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" y="3232"/>
              <a:ext cx="114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49">
              <a:extLst>
                <a:ext uri="{FF2B5EF4-FFF2-40B4-BE49-F238E27FC236}">
                  <a16:creationId xmlns:a16="http://schemas.microsoft.com/office/drawing/2014/main" id="{97663EF8-BCF2-49B1-9B21-015C9C961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9" y="3469"/>
              <a:ext cx="369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Class 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50">
              <a:extLst>
                <a:ext uri="{FF2B5EF4-FFF2-40B4-BE49-F238E27FC236}">
                  <a16:creationId xmlns:a16="http://schemas.microsoft.com/office/drawing/2014/main" id="{1E2FAC12-585C-4DED-B08F-6D96E79E3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5" y="3776"/>
              <a:ext cx="113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51">
              <a:extLst>
                <a:ext uri="{FF2B5EF4-FFF2-40B4-BE49-F238E27FC236}">
                  <a16:creationId xmlns:a16="http://schemas.microsoft.com/office/drawing/2014/main" id="{BE369E3C-0260-487E-B168-81C309027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5" y="4082"/>
              <a:ext cx="1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52">
              <a:extLst>
                <a:ext uri="{FF2B5EF4-FFF2-40B4-BE49-F238E27FC236}">
                  <a16:creationId xmlns:a16="http://schemas.microsoft.com/office/drawing/2014/main" id="{C497B72C-7754-4824-A278-C302D6493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3469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53">
              <a:extLst>
                <a:ext uri="{FF2B5EF4-FFF2-40B4-BE49-F238E27FC236}">
                  <a16:creationId xmlns:a16="http://schemas.microsoft.com/office/drawing/2014/main" id="{564BBA88-3324-4A97-A1C3-77EE3A573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3777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54">
              <a:extLst>
                <a:ext uri="{FF2B5EF4-FFF2-40B4-BE49-F238E27FC236}">
                  <a16:creationId xmlns:a16="http://schemas.microsoft.com/office/drawing/2014/main" id="{3A5258E2-9B83-4D37-B933-7659E05AE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4085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55">
              <a:extLst>
                <a:ext uri="{FF2B5EF4-FFF2-40B4-BE49-F238E27FC236}">
                  <a16:creationId xmlns:a16="http://schemas.microsoft.com/office/drawing/2014/main" id="{84799189-6A7C-4592-9C23-2FC9B6EE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3469"/>
              <a:ext cx="1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56">
              <a:extLst>
                <a:ext uri="{FF2B5EF4-FFF2-40B4-BE49-F238E27FC236}">
                  <a16:creationId xmlns:a16="http://schemas.microsoft.com/office/drawing/2014/main" id="{A63DBC03-FA11-4ED1-991A-7119C451C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3777"/>
              <a:ext cx="1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57">
              <a:extLst>
                <a:ext uri="{FF2B5EF4-FFF2-40B4-BE49-F238E27FC236}">
                  <a16:creationId xmlns:a16="http://schemas.microsoft.com/office/drawing/2014/main" id="{66FD9F60-02D4-490B-935C-9C01C80D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4085"/>
              <a:ext cx="1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58">
              <a:extLst>
                <a:ext uri="{FF2B5EF4-FFF2-40B4-BE49-F238E27FC236}">
                  <a16:creationId xmlns:a16="http://schemas.microsoft.com/office/drawing/2014/main" id="{2B772528-010B-4E17-8BFA-FAB6C7799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3469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59">
              <a:extLst>
                <a:ext uri="{FF2B5EF4-FFF2-40B4-BE49-F238E27FC236}">
                  <a16:creationId xmlns:a16="http://schemas.microsoft.com/office/drawing/2014/main" id="{7D094CC0-EF26-478F-A0D7-1D08E9DF8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3777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60">
              <a:extLst>
                <a:ext uri="{FF2B5EF4-FFF2-40B4-BE49-F238E27FC236}">
                  <a16:creationId xmlns:a16="http://schemas.microsoft.com/office/drawing/2014/main" id="{10823E54-C90F-4368-B92E-41A2D67CB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4085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61">
              <a:extLst>
                <a:ext uri="{FF2B5EF4-FFF2-40B4-BE49-F238E27FC236}">
                  <a16:creationId xmlns:a16="http://schemas.microsoft.com/office/drawing/2014/main" id="{7A3D28DE-571C-4744-89DF-0FB61435C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" y="3143"/>
              <a:ext cx="15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62">
              <a:extLst>
                <a:ext uri="{FF2B5EF4-FFF2-40B4-BE49-F238E27FC236}">
                  <a16:creationId xmlns:a16="http://schemas.microsoft.com/office/drawing/2014/main" id="{D9266584-E133-4164-B29F-C400DB5C3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3143"/>
              <a:ext cx="99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63">
              <a:extLst>
                <a:ext uri="{FF2B5EF4-FFF2-40B4-BE49-F238E27FC236}">
                  <a16:creationId xmlns:a16="http://schemas.microsoft.com/office/drawing/2014/main" id="{79DA631E-F0BA-4032-B45E-68DA29894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3143"/>
              <a:ext cx="255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AY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FCBBD2CB-8C52-47A5-A536-019324EA756E}"/>
              </a:ext>
            </a:extLst>
          </p:cNvPr>
          <p:cNvSpPr txBox="1"/>
          <p:nvPr/>
        </p:nvSpPr>
        <p:spPr>
          <a:xfrm>
            <a:off x="1669023" y="5418619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en-US" altLang="zh-CN" sz="2400" i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B286BCB-8F6D-4BF4-A5C4-667718B832BA}"/>
              </a:ext>
            </a:extLst>
          </p:cNvPr>
          <p:cNvSpPr txBox="1"/>
          <p:nvPr/>
        </p:nvSpPr>
        <p:spPr>
          <a:xfrm>
            <a:off x="4494509" y="5387610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82035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989A4E3-F508-4906-8507-F5205F7EA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856"/>
          <a:stretch/>
        </p:blipFill>
        <p:spPr>
          <a:xfrm>
            <a:off x="1752600" y="844489"/>
            <a:ext cx="9090859" cy="340713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/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𝐴𝑌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blipFill>
                <a:blip r:embed="rId4"/>
                <a:stretch>
                  <a:fillRect t="-6667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Block Matrix (Class-Connecting Probability Matrix)</a:t>
            </a:r>
          </a:p>
        </p:txBody>
      </p:sp>
      <p:grpSp>
        <p:nvGrpSpPr>
          <p:cNvPr id="55" name="Group 35">
            <a:extLst>
              <a:ext uri="{FF2B5EF4-FFF2-40B4-BE49-F238E27FC236}">
                <a16:creationId xmlns:a16="http://schemas.microsoft.com/office/drawing/2014/main" id="{C469CB76-DDB7-43F2-9E97-1780EC0F64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6398" y="3377025"/>
            <a:ext cx="2863975" cy="2423078"/>
            <a:chOff x="4637" y="3032"/>
            <a:chExt cx="1546" cy="1308"/>
          </a:xfrm>
        </p:grpSpPr>
        <p:sp>
          <p:nvSpPr>
            <p:cNvPr id="56" name="AutoShape 34">
              <a:extLst>
                <a:ext uri="{FF2B5EF4-FFF2-40B4-BE49-F238E27FC236}">
                  <a16:creationId xmlns:a16="http://schemas.microsoft.com/office/drawing/2014/main" id="{63FB4BEA-FE3B-4D6B-9D5D-34BD5A4AD75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37" y="3032"/>
              <a:ext cx="1546" cy="1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36">
              <a:extLst>
                <a:ext uri="{FF2B5EF4-FFF2-40B4-BE49-F238E27FC236}">
                  <a16:creationId xmlns:a16="http://schemas.microsoft.com/office/drawing/2014/main" id="{D4FA6D48-46FD-44A1-A060-45D20F24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3398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37">
              <a:extLst>
                <a:ext uri="{FF2B5EF4-FFF2-40B4-BE49-F238E27FC236}">
                  <a16:creationId xmlns:a16="http://schemas.microsoft.com/office/drawing/2014/main" id="{13669825-C3FF-4D0B-B036-803F826F2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" y="3398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38">
              <a:extLst>
                <a:ext uri="{FF2B5EF4-FFF2-40B4-BE49-F238E27FC236}">
                  <a16:creationId xmlns:a16="http://schemas.microsoft.com/office/drawing/2014/main" id="{D027AAAB-F013-46CF-B5D4-C88CB9EC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" y="3398"/>
              <a:ext cx="300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39">
              <a:extLst>
                <a:ext uri="{FF2B5EF4-FFF2-40B4-BE49-F238E27FC236}">
                  <a16:creationId xmlns:a16="http://schemas.microsoft.com/office/drawing/2014/main" id="{091B7DDF-32E2-44D8-A4DD-D0D09258F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3701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40">
              <a:extLst>
                <a:ext uri="{FF2B5EF4-FFF2-40B4-BE49-F238E27FC236}">
                  <a16:creationId xmlns:a16="http://schemas.microsoft.com/office/drawing/2014/main" id="{B96A2776-59D4-4AD7-9758-EEAEA229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" y="3701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A5394238-3671-40C0-83F5-97F7B9C7E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" y="3701"/>
              <a:ext cx="300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42">
              <a:extLst>
                <a:ext uri="{FF2B5EF4-FFF2-40B4-BE49-F238E27FC236}">
                  <a16:creationId xmlns:a16="http://schemas.microsoft.com/office/drawing/2014/main" id="{4A5044B3-6815-4B15-B362-BC7ABD535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4004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3CD12C48-CAA4-430A-9C2A-851A7A20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" y="4004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Rectangle 44">
              <a:extLst>
                <a:ext uri="{FF2B5EF4-FFF2-40B4-BE49-F238E27FC236}">
                  <a16:creationId xmlns:a16="http://schemas.microsoft.com/office/drawing/2014/main" id="{3994052C-A884-462C-B9EA-3F167A56A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" y="4004"/>
              <a:ext cx="300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45">
              <a:extLst>
                <a:ext uri="{FF2B5EF4-FFF2-40B4-BE49-F238E27FC236}">
                  <a16:creationId xmlns:a16="http://schemas.microsoft.com/office/drawing/2014/main" id="{73524DBC-D0B4-41C1-9863-597FC2B10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" y="3094"/>
              <a:ext cx="312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Class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46">
              <a:extLst>
                <a:ext uri="{FF2B5EF4-FFF2-40B4-BE49-F238E27FC236}">
                  <a16:creationId xmlns:a16="http://schemas.microsoft.com/office/drawing/2014/main" id="{06A50629-90C2-4BBC-8725-DB0D006E1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" y="3232"/>
              <a:ext cx="114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47">
              <a:extLst>
                <a:ext uri="{FF2B5EF4-FFF2-40B4-BE49-F238E27FC236}">
                  <a16:creationId xmlns:a16="http://schemas.microsoft.com/office/drawing/2014/main" id="{B626116E-B901-4224-B2F6-AAD00590E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" y="3232"/>
              <a:ext cx="114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48">
              <a:extLst>
                <a:ext uri="{FF2B5EF4-FFF2-40B4-BE49-F238E27FC236}">
                  <a16:creationId xmlns:a16="http://schemas.microsoft.com/office/drawing/2014/main" id="{F6963FB1-C111-4CD3-94A2-75BAC7D05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" y="3232"/>
              <a:ext cx="114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49">
              <a:extLst>
                <a:ext uri="{FF2B5EF4-FFF2-40B4-BE49-F238E27FC236}">
                  <a16:creationId xmlns:a16="http://schemas.microsoft.com/office/drawing/2014/main" id="{97663EF8-BCF2-49B1-9B21-015C9C961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9" y="3469"/>
              <a:ext cx="369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Class 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50">
              <a:extLst>
                <a:ext uri="{FF2B5EF4-FFF2-40B4-BE49-F238E27FC236}">
                  <a16:creationId xmlns:a16="http://schemas.microsoft.com/office/drawing/2014/main" id="{1E2FAC12-585C-4DED-B08F-6D96E79E3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5" y="3776"/>
              <a:ext cx="113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51">
              <a:extLst>
                <a:ext uri="{FF2B5EF4-FFF2-40B4-BE49-F238E27FC236}">
                  <a16:creationId xmlns:a16="http://schemas.microsoft.com/office/drawing/2014/main" id="{BE369E3C-0260-487E-B168-81C309027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5" y="4082"/>
              <a:ext cx="1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52">
              <a:extLst>
                <a:ext uri="{FF2B5EF4-FFF2-40B4-BE49-F238E27FC236}">
                  <a16:creationId xmlns:a16="http://schemas.microsoft.com/office/drawing/2014/main" id="{C497B72C-7754-4824-A278-C302D6493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3469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53">
              <a:extLst>
                <a:ext uri="{FF2B5EF4-FFF2-40B4-BE49-F238E27FC236}">
                  <a16:creationId xmlns:a16="http://schemas.microsoft.com/office/drawing/2014/main" id="{564BBA88-3324-4A97-A1C3-77EE3A573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3777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54">
              <a:extLst>
                <a:ext uri="{FF2B5EF4-FFF2-40B4-BE49-F238E27FC236}">
                  <a16:creationId xmlns:a16="http://schemas.microsoft.com/office/drawing/2014/main" id="{3A5258E2-9B83-4D37-B933-7659E05AE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4085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55">
              <a:extLst>
                <a:ext uri="{FF2B5EF4-FFF2-40B4-BE49-F238E27FC236}">
                  <a16:creationId xmlns:a16="http://schemas.microsoft.com/office/drawing/2014/main" id="{84799189-6A7C-4592-9C23-2FC9B6EE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3469"/>
              <a:ext cx="1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56">
              <a:extLst>
                <a:ext uri="{FF2B5EF4-FFF2-40B4-BE49-F238E27FC236}">
                  <a16:creationId xmlns:a16="http://schemas.microsoft.com/office/drawing/2014/main" id="{A63DBC03-FA11-4ED1-991A-7119C451C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3777"/>
              <a:ext cx="1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57">
              <a:extLst>
                <a:ext uri="{FF2B5EF4-FFF2-40B4-BE49-F238E27FC236}">
                  <a16:creationId xmlns:a16="http://schemas.microsoft.com/office/drawing/2014/main" id="{66FD9F60-02D4-490B-935C-9C01C80D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4085"/>
              <a:ext cx="1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58">
              <a:extLst>
                <a:ext uri="{FF2B5EF4-FFF2-40B4-BE49-F238E27FC236}">
                  <a16:creationId xmlns:a16="http://schemas.microsoft.com/office/drawing/2014/main" id="{2B772528-010B-4E17-8BFA-FAB6C7799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3469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59">
              <a:extLst>
                <a:ext uri="{FF2B5EF4-FFF2-40B4-BE49-F238E27FC236}">
                  <a16:creationId xmlns:a16="http://schemas.microsoft.com/office/drawing/2014/main" id="{7D094CC0-EF26-478F-A0D7-1D08E9DF8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3777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60">
              <a:extLst>
                <a:ext uri="{FF2B5EF4-FFF2-40B4-BE49-F238E27FC236}">
                  <a16:creationId xmlns:a16="http://schemas.microsoft.com/office/drawing/2014/main" id="{10823E54-C90F-4368-B92E-41A2D67CB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4085"/>
              <a:ext cx="11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61">
              <a:extLst>
                <a:ext uri="{FF2B5EF4-FFF2-40B4-BE49-F238E27FC236}">
                  <a16:creationId xmlns:a16="http://schemas.microsoft.com/office/drawing/2014/main" id="{7A3D28DE-571C-4744-89DF-0FB61435C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" y="3143"/>
              <a:ext cx="15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Y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62">
              <a:extLst>
                <a:ext uri="{FF2B5EF4-FFF2-40B4-BE49-F238E27FC236}">
                  <a16:creationId xmlns:a16="http://schemas.microsoft.com/office/drawing/2014/main" id="{D9266584-E133-4164-B29F-C400DB5C3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3143"/>
              <a:ext cx="99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63">
              <a:extLst>
                <a:ext uri="{FF2B5EF4-FFF2-40B4-BE49-F238E27FC236}">
                  <a16:creationId xmlns:a16="http://schemas.microsoft.com/office/drawing/2014/main" id="{79DA631E-F0BA-4032-B45E-68DA29894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3143"/>
              <a:ext cx="255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AY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8EF7C615-8928-4C78-B758-384C0152B9BF}"/>
              </a:ext>
            </a:extLst>
          </p:cNvPr>
          <p:cNvSpPr txBox="1"/>
          <p:nvPr/>
        </p:nvSpPr>
        <p:spPr>
          <a:xfrm>
            <a:off x="583775" y="5806707"/>
            <a:ext cx="3773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间的连边数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FF18C5C-4C67-4DD0-98C4-3A1887C69D58}"/>
              </a:ext>
            </a:extLst>
          </p:cNvPr>
          <p:cNvGrpSpPr/>
          <p:nvPr/>
        </p:nvGrpSpPr>
        <p:grpSpPr>
          <a:xfrm>
            <a:off x="7778690" y="3494754"/>
            <a:ext cx="412750" cy="560288"/>
            <a:chOff x="5905440" y="4328706"/>
            <a:chExt cx="412750" cy="560288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C766942-BF9D-4133-9745-85F76E0C6D2C}"/>
                </a:ext>
              </a:extLst>
            </p:cNvPr>
            <p:cNvGrpSpPr/>
            <p:nvPr/>
          </p:nvGrpSpPr>
          <p:grpSpPr>
            <a:xfrm>
              <a:off x="5905440" y="4343394"/>
              <a:ext cx="412750" cy="544512"/>
              <a:chOff x="5769729" y="4352366"/>
              <a:chExt cx="412750" cy="544512"/>
            </a:xfrm>
          </p:grpSpPr>
          <p:sp>
            <p:nvSpPr>
              <p:cNvPr id="21" name="Rectangle 6">
                <a:extLst>
                  <a:ext uri="{FF2B5EF4-FFF2-40B4-BE49-F238E27FC236}">
                    <a16:creationId xmlns:a16="http://schemas.microsoft.com/office/drawing/2014/main" id="{CADCBE34-6D8D-4C8C-9964-BD57CCDF2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5954" y="4352366"/>
                <a:ext cx="136525" cy="136525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  <p:sp>
            <p:nvSpPr>
              <p:cNvPr id="22" name="Rectangle 7">
                <a:extLst>
                  <a:ext uri="{FF2B5EF4-FFF2-40B4-BE49-F238E27FC236}">
                    <a16:creationId xmlns:a16="http://schemas.microsoft.com/office/drawing/2014/main" id="{C4C18F49-8971-469B-A940-D38EC0B4C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5954" y="4488891"/>
                <a:ext cx="136525" cy="136525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  <p:sp>
            <p:nvSpPr>
              <p:cNvPr id="23" name="Rectangle 8">
                <a:extLst>
                  <a:ext uri="{FF2B5EF4-FFF2-40B4-BE49-F238E27FC236}">
                    <a16:creationId xmlns:a16="http://schemas.microsoft.com/office/drawing/2014/main" id="{E0C9AE3A-A519-484C-8151-6B8958C2D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5954" y="4625416"/>
                <a:ext cx="136525" cy="134938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  <p:sp>
            <p:nvSpPr>
              <p:cNvPr id="24" name="Rectangle 9">
                <a:extLst>
                  <a:ext uri="{FF2B5EF4-FFF2-40B4-BE49-F238E27FC236}">
                    <a16:creationId xmlns:a16="http://schemas.microsoft.com/office/drawing/2014/main" id="{96FF3F68-B777-4843-A956-FBFFA30E1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5954" y="4760353"/>
                <a:ext cx="136525" cy="136525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  <p:sp>
            <p:nvSpPr>
              <p:cNvPr id="33" name="Rectangle 10">
                <a:extLst>
                  <a:ext uri="{FF2B5EF4-FFF2-40B4-BE49-F238E27FC236}">
                    <a16:creationId xmlns:a16="http://schemas.microsoft.com/office/drawing/2014/main" id="{C0606239-F079-47AB-8752-B1615D156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7841" y="4352366"/>
                <a:ext cx="136525" cy="136525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  <p:sp>
            <p:nvSpPr>
              <p:cNvPr id="34" name="Rectangle 11">
                <a:extLst>
                  <a:ext uri="{FF2B5EF4-FFF2-40B4-BE49-F238E27FC236}">
                    <a16:creationId xmlns:a16="http://schemas.microsoft.com/office/drawing/2014/main" id="{54CC8704-337C-4ECA-BAA4-6F8FA7571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7841" y="4488891"/>
                <a:ext cx="136525" cy="136525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  <p:sp>
            <p:nvSpPr>
              <p:cNvPr id="35" name="Rectangle 12">
                <a:extLst>
                  <a:ext uri="{FF2B5EF4-FFF2-40B4-BE49-F238E27FC236}">
                    <a16:creationId xmlns:a16="http://schemas.microsoft.com/office/drawing/2014/main" id="{485F2C94-AF39-4E9F-83F8-6D67F328A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7841" y="4625416"/>
                <a:ext cx="136525" cy="134938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  <p:sp>
            <p:nvSpPr>
              <p:cNvPr id="36" name="Rectangle 13">
                <a:extLst>
                  <a:ext uri="{FF2B5EF4-FFF2-40B4-BE49-F238E27FC236}">
                    <a16:creationId xmlns:a16="http://schemas.microsoft.com/office/drawing/2014/main" id="{2C94B1D4-815A-4D51-A766-D02E2DD1F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7841" y="4760353"/>
                <a:ext cx="136525" cy="136525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  <p:sp>
            <p:nvSpPr>
              <p:cNvPr id="37" name="Rectangle 14">
                <a:extLst>
                  <a:ext uri="{FF2B5EF4-FFF2-40B4-BE49-F238E27FC236}">
                    <a16:creationId xmlns:a16="http://schemas.microsoft.com/office/drawing/2014/main" id="{9A3C841E-FE10-4E60-8A96-9D7665CE7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9729" y="4352366"/>
                <a:ext cx="138113" cy="136525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BF819F4E-DC19-486B-9002-BA0126C1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9729" y="4488891"/>
                <a:ext cx="138113" cy="136525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  <p:sp>
            <p:nvSpPr>
              <p:cNvPr id="39" name="Rectangle 16">
                <a:extLst>
                  <a:ext uri="{FF2B5EF4-FFF2-40B4-BE49-F238E27FC236}">
                    <a16:creationId xmlns:a16="http://schemas.microsoft.com/office/drawing/2014/main" id="{64A8D89F-6757-414F-BE27-660339490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9729" y="4625416"/>
                <a:ext cx="138113" cy="134938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  <p:sp>
            <p:nvSpPr>
              <p:cNvPr id="40" name="Rectangle 17">
                <a:extLst>
                  <a:ext uri="{FF2B5EF4-FFF2-40B4-BE49-F238E27FC236}">
                    <a16:creationId xmlns:a16="http://schemas.microsoft.com/office/drawing/2014/main" id="{A51CE5AA-2D75-463D-A5FB-93E0A6A96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9729" y="4760353"/>
                <a:ext cx="138113" cy="136525"/>
              </a:xfrm>
              <a:prstGeom prst="rect">
                <a:avLst/>
              </a:prstGeom>
              <a:noFill/>
              <a:ln w="19050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600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D659848-3D28-48B3-96B0-D8B76FA6014A}"/>
                </a:ext>
              </a:extLst>
            </p:cNvPr>
            <p:cNvGrpSpPr/>
            <p:nvPr/>
          </p:nvGrpSpPr>
          <p:grpSpPr>
            <a:xfrm>
              <a:off x="5941971" y="4328706"/>
              <a:ext cx="67312" cy="560288"/>
              <a:chOff x="5929729" y="4525703"/>
              <a:chExt cx="67312" cy="560288"/>
            </a:xfrm>
          </p:grpSpPr>
          <p:sp>
            <p:nvSpPr>
              <p:cNvPr id="41" name="Rectangle 18">
                <a:extLst>
                  <a:ext uri="{FF2B5EF4-FFF2-40B4-BE49-F238E27FC236}">
                    <a16:creationId xmlns:a16="http://schemas.microsoft.com/office/drawing/2014/main" id="{EB8520B9-A4F5-4CC2-B4DF-F64DED817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1317" y="452570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 dirty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07072317-AB48-4016-8928-5FB5AA46C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9729" y="465905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 dirty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7" name="Rectangle 24">
                <a:extLst>
                  <a:ext uri="{FF2B5EF4-FFF2-40B4-BE49-F238E27FC236}">
                    <a16:creationId xmlns:a16="http://schemas.microsoft.com/office/drawing/2014/main" id="{AB72A14E-805C-42AF-9E3A-90BB3A0C7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9729" y="479240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Rectangle 27">
                <a:extLst>
                  <a:ext uri="{FF2B5EF4-FFF2-40B4-BE49-F238E27FC236}">
                    <a16:creationId xmlns:a16="http://schemas.microsoft.com/office/drawing/2014/main" id="{6C372325-4881-4D8A-AD18-A201905FB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9729" y="493210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16D7E7E-DC11-4688-913A-4FE9513677ED}"/>
                </a:ext>
              </a:extLst>
            </p:cNvPr>
            <p:cNvGrpSpPr/>
            <p:nvPr/>
          </p:nvGrpSpPr>
          <p:grpSpPr>
            <a:xfrm>
              <a:off x="6216756" y="4328706"/>
              <a:ext cx="65724" cy="560288"/>
              <a:chOff x="6067842" y="4525703"/>
              <a:chExt cx="65724" cy="560288"/>
            </a:xfrm>
          </p:grpSpPr>
          <p:sp>
            <p:nvSpPr>
              <p:cNvPr id="42" name="Rectangle 19">
                <a:extLst>
                  <a:ext uri="{FF2B5EF4-FFF2-40B4-BE49-F238E27FC236}">
                    <a16:creationId xmlns:a16="http://schemas.microsoft.com/office/drawing/2014/main" id="{BF3CDA29-1D49-47BF-86D3-F7C8B2A10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842" y="452570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 dirty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5" name="Rectangle 22">
                <a:extLst>
                  <a:ext uri="{FF2B5EF4-FFF2-40B4-BE49-F238E27FC236}">
                    <a16:creationId xmlns:a16="http://schemas.microsoft.com/office/drawing/2014/main" id="{182A27AB-9018-4DA8-8BC7-A9ACF997F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842" y="465905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Rectangle 25">
                <a:extLst>
                  <a:ext uri="{FF2B5EF4-FFF2-40B4-BE49-F238E27FC236}">
                    <a16:creationId xmlns:a16="http://schemas.microsoft.com/office/drawing/2014/main" id="{FFFAFF72-68A5-401B-A5DA-A6AF33CBA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842" y="479240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 dirty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1" name="Rectangle 28">
                <a:extLst>
                  <a:ext uri="{FF2B5EF4-FFF2-40B4-BE49-F238E27FC236}">
                    <a16:creationId xmlns:a16="http://schemas.microsoft.com/office/drawing/2014/main" id="{4B798B88-764A-49DE-A524-A1DE57214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842" y="493210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 dirty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D23882B7-655F-4799-9B7F-605DF5C11E71}"/>
                </a:ext>
              </a:extLst>
            </p:cNvPr>
            <p:cNvGrpSpPr/>
            <p:nvPr/>
          </p:nvGrpSpPr>
          <p:grpSpPr>
            <a:xfrm>
              <a:off x="6080158" y="4328706"/>
              <a:ext cx="65724" cy="560288"/>
              <a:chOff x="6204367" y="4525703"/>
              <a:chExt cx="65724" cy="560288"/>
            </a:xfrm>
          </p:grpSpPr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A261F3C9-3526-4CC1-84AE-AD12969A8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4367" y="452570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 dirty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6" name="Rectangle 23">
                <a:extLst>
                  <a:ext uri="{FF2B5EF4-FFF2-40B4-BE49-F238E27FC236}">
                    <a16:creationId xmlns:a16="http://schemas.microsoft.com/office/drawing/2014/main" id="{1A3D1C66-21E6-4E64-8CD6-BB4EC92E7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4367" y="465905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9" name="Rectangle 26">
                <a:extLst>
                  <a:ext uri="{FF2B5EF4-FFF2-40B4-BE49-F238E27FC236}">
                    <a16:creationId xmlns:a16="http://schemas.microsoft.com/office/drawing/2014/main" id="{4190735F-1A8F-4499-8CDC-BF4510BB3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4367" y="479240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 dirty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2" name="Rectangle 29">
                <a:extLst>
                  <a:ext uri="{FF2B5EF4-FFF2-40B4-BE49-F238E27FC236}">
                    <a16:creationId xmlns:a16="http://schemas.microsoft.com/office/drawing/2014/main" id="{3D53B2E9-210A-495F-AA39-42153ECF4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4367" y="4932103"/>
                <a:ext cx="6572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 dirty="0">
                    <a:ln>
                      <a:noFill/>
                    </a:ln>
                    <a:solidFill>
                      <a:srgbClr val="7F6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zh-CN" altLang="zh-CN" sz="4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  <p:grpSp>
        <p:nvGrpSpPr>
          <p:cNvPr id="95" name="Group 35">
            <a:extLst>
              <a:ext uri="{FF2B5EF4-FFF2-40B4-BE49-F238E27FC236}">
                <a16:creationId xmlns:a16="http://schemas.microsoft.com/office/drawing/2014/main" id="{864EE0A5-2CB8-4A3B-B453-2E97B89C5CC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32795" y="3683615"/>
            <a:ext cx="2863975" cy="2423078"/>
            <a:chOff x="4637" y="3032"/>
            <a:chExt cx="1546" cy="1308"/>
          </a:xfrm>
        </p:grpSpPr>
        <p:sp>
          <p:nvSpPr>
            <p:cNvPr id="96" name="AutoShape 34">
              <a:extLst>
                <a:ext uri="{FF2B5EF4-FFF2-40B4-BE49-F238E27FC236}">
                  <a16:creationId xmlns:a16="http://schemas.microsoft.com/office/drawing/2014/main" id="{7AA80C8F-2A92-44F9-BC8F-89B51085394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37" y="3032"/>
              <a:ext cx="1546" cy="1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36">
              <a:extLst>
                <a:ext uri="{FF2B5EF4-FFF2-40B4-BE49-F238E27FC236}">
                  <a16:creationId xmlns:a16="http://schemas.microsoft.com/office/drawing/2014/main" id="{934C2C6D-B918-4255-ABED-B8A5BCFBB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3398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37">
              <a:extLst>
                <a:ext uri="{FF2B5EF4-FFF2-40B4-BE49-F238E27FC236}">
                  <a16:creationId xmlns:a16="http://schemas.microsoft.com/office/drawing/2014/main" id="{4E6080FB-A0D5-4965-9104-423B10BD2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" y="3398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38">
              <a:extLst>
                <a:ext uri="{FF2B5EF4-FFF2-40B4-BE49-F238E27FC236}">
                  <a16:creationId xmlns:a16="http://schemas.microsoft.com/office/drawing/2014/main" id="{9CC77182-3706-4707-9767-5EAEE3D93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" y="3398"/>
              <a:ext cx="300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39">
              <a:extLst>
                <a:ext uri="{FF2B5EF4-FFF2-40B4-BE49-F238E27FC236}">
                  <a16:creationId xmlns:a16="http://schemas.microsoft.com/office/drawing/2014/main" id="{0715C392-F6E7-4C9E-9A89-D51E8FA16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3701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40">
              <a:extLst>
                <a:ext uri="{FF2B5EF4-FFF2-40B4-BE49-F238E27FC236}">
                  <a16:creationId xmlns:a16="http://schemas.microsoft.com/office/drawing/2014/main" id="{E517C8F1-D0C8-44D0-A6CF-880A4BE80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" y="3701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41">
              <a:extLst>
                <a:ext uri="{FF2B5EF4-FFF2-40B4-BE49-F238E27FC236}">
                  <a16:creationId xmlns:a16="http://schemas.microsoft.com/office/drawing/2014/main" id="{8C403C32-5B1D-4556-A91E-C306D6E13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" y="3701"/>
              <a:ext cx="300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42">
              <a:extLst>
                <a:ext uri="{FF2B5EF4-FFF2-40B4-BE49-F238E27FC236}">
                  <a16:creationId xmlns:a16="http://schemas.microsoft.com/office/drawing/2014/main" id="{E7432204-D143-44F9-A7C3-6B2560411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4004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43">
              <a:extLst>
                <a:ext uri="{FF2B5EF4-FFF2-40B4-BE49-F238E27FC236}">
                  <a16:creationId xmlns:a16="http://schemas.microsoft.com/office/drawing/2014/main" id="{8CDE73CF-A5ED-4990-A865-46ED25013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" y="4004"/>
              <a:ext cx="301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44">
              <a:extLst>
                <a:ext uri="{FF2B5EF4-FFF2-40B4-BE49-F238E27FC236}">
                  <a16:creationId xmlns:a16="http://schemas.microsoft.com/office/drawing/2014/main" id="{0B1ECF1F-1253-4FE7-A359-C047893F9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" y="4004"/>
              <a:ext cx="300" cy="301"/>
            </a:xfrm>
            <a:prstGeom prst="rect">
              <a:avLst/>
            </a:pr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45">
              <a:extLst>
                <a:ext uri="{FF2B5EF4-FFF2-40B4-BE49-F238E27FC236}">
                  <a16:creationId xmlns:a16="http://schemas.microsoft.com/office/drawing/2014/main" id="{9418EC87-EAF9-4E70-802C-C525FFF66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" y="3094"/>
              <a:ext cx="312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Class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46">
              <a:extLst>
                <a:ext uri="{FF2B5EF4-FFF2-40B4-BE49-F238E27FC236}">
                  <a16:creationId xmlns:a16="http://schemas.microsoft.com/office/drawing/2014/main" id="{6097E458-9A02-4E26-8E9C-03FB76A3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" y="3232"/>
              <a:ext cx="114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47">
              <a:extLst>
                <a:ext uri="{FF2B5EF4-FFF2-40B4-BE49-F238E27FC236}">
                  <a16:creationId xmlns:a16="http://schemas.microsoft.com/office/drawing/2014/main" id="{7BD2C5B2-F568-4E5A-A020-D4194C808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" y="3232"/>
              <a:ext cx="114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48">
              <a:extLst>
                <a:ext uri="{FF2B5EF4-FFF2-40B4-BE49-F238E27FC236}">
                  <a16:creationId xmlns:a16="http://schemas.microsoft.com/office/drawing/2014/main" id="{41A87B5C-D096-48A4-8488-25600B627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" y="3232"/>
              <a:ext cx="114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0" name="Rectangle 49">
              <a:extLst>
                <a:ext uri="{FF2B5EF4-FFF2-40B4-BE49-F238E27FC236}">
                  <a16:creationId xmlns:a16="http://schemas.microsoft.com/office/drawing/2014/main" id="{66C3D9EA-CABF-4D47-9255-E8C4D3DBF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9" y="3469"/>
              <a:ext cx="369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Class 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0">
              <a:extLst>
                <a:ext uri="{FF2B5EF4-FFF2-40B4-BE49-F238E27FC236}">
                  <a16:creationId xmlns:a16="http://schemas.microsoft.com/office/drawing/2014/main" id="{185313FF-A63C-44DA-8A3F-20A703F5D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5" y="3776"/>
              <a:ext cx="113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51">
              <a:extLst>
                <a:ext uri="{FF2B5EF4-FFF2-40B4-BE49-F238E27FC236}">
                  <a16:creationId xmlns:a16="http://schemas.microsoft.com/office/drawing/2014/main" id="{F8BA0379-6FE5-4326-A062-B3D82A5FB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5" y="4082"/>
              <a:ext cx="1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52">
              <a:extLst>
                <a:ext uri="{FF2B5EF4-FFF2-40B4-BE49-F238E27FC236}">
                  <a16:creationId xmlns:a16="http://schemas.microsoft.com/office/drawing/2014/main" id="{65C75E11-B64E-401C-B4D4-4694A8D4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3469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6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53">
              <a:extLst>
                <a:ext uri="{FF2B5EF4-FFF2-40B4-BE49-F238E27FC236}">
                  <a16:creationId xmlns:a16="http://schemas.microsoft.com/office/drawing/2014/main" id="{9F2B8E08-67FA-4725-BACE-D09850FD5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3777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dirty="0">
                  <a:solidFill>
                    <a:srgbClr val="7F6000"/>
                  </a:solidFill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54">
              <a:extLst>
                <a:ext uri="{FF2B5EF4-FFF2-40B4-BE49-F238E27FC236}">
                  <a16:creationId xmlns:a16="http://schemas.microsoft.com/office/drawing/2014/main" id="{0FBF42D0-B0DF-4C28-9750-D45C5FFAF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4085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55">
              <a:extLst>
                <a:ext uri="{FF2B5EF4-FFF2-40B4-BE49-F238E27FC236}">
                  <a16:creationId xmlns:a16="http://schemas.microsoft.com/office/drawing/2014/main" id="{B06B9D3F-A4F7-4476-8E8D-909688C35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3469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6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56">
              <a:extLst>
                <a:ext uri="{FF2B5EF4-FFF2-40B4-BE49-F238E27FC236}">
                  <a16:creationId xmlns:a16="http://schemas.microsoft.com/office/drawing/2014/main" id="{D413A7CA-94B9-46D2-908F-06FD7833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3777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57">
              <a:extLst>
                <a:ext uri="{FF2B5EF4-FFF2-40B4-BE49-F238E27FC236}">
                  <a16:creationId xmlns:a16="http://schemas.microsoft.com/office/drawing/2014/main" id="{33B6DDBC-1EE1-4F76-AA57-4F538577B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4085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58">
              <a:extLst>
                <a:ext uri="{FF2B5EF4-FFF2-40B4-BE49-F238E27FC236}">
                  <a16:creationId xmlns:a16="http://schemas.microsoft.com/office/drawing/2014/main" id="{1A72537A-D18F-4BD3-8D81-C15CDBA6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3469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6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9">
              <a:extLst>
                <a:ext uri="{FF2B5EF4-FFF2-40B4-BE49-F238E27FC236}">
                  <a16:creationId xmlns:a16="http://schemas.microsoft.com/office/drawing/2014/main" id="{8DF70396-125B-4613-9F9B-8D879387A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3777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60">
              <a:extLst>
                <a:ext uri="{FF2B5EF4-FFF2-40B4-BE49-F238E27FC236}">
                  <a16:creationId xmlns:a16="http://schemas.microsoft.com/office/drawing/2014/main" id="{7ED2888D-D7D0-4C8F-92C8-248D47DD3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4085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61">
              <a:extLst>
                <a:ext uri="{FF2B5EF4-FFF2-40B4-BE49-F238E27FC236}">
                  <a16:creationId xmlns:a16="http://schemas.microsoft.com/office/drawing/2014/main" id="{EF64D88D-69D3-48AF-B6A8-822789F3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" y="3143"/>
              <a:ext cx="15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Y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62">
              <a:extLst>
                <a:ext uri="{FF2B5EF4-FFF2-40B4-BE49-F238E27FC236}">
                  <a16:creationId xmlns:a16="http://schemas.microsoft.com/office/drawing/2014/main" id="{7D19A2DF-CF86-4303-8374-E70C31B45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3143"/>
              <a:ext cx="99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Rectangle 63">
              <a:extLst>
                <a:ext uri="{FF2B5EF4-FFF2-40B4-BE49-F238E27FC236}">
                  <a16:creationId xmlns:a16="http://schemas.microsoft.com/office/drawing/2014/main" id="{9C1402F5-249B-4E15-9CD0-2124E27C5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3143"/>
              <a:ext cx="1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A</a:t>
              </a:r>
              <a:r>
                <a:rPr kumimoji="0" lang="en-US" altLang="zh-CN" sz="21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E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91" name="图片 90">
            <a:extLst>
              <a:ext uri="{FF2B5EF4-FFF2-40B4-BE49-F238E27FC236}">
                <a16:creationId xmlns:a16="http://schemas.microsoft.com/office/drawing/2014/main" id="{3FC75061-4698-480E-BE3D-AE06D422F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782" y="4931616"/>
            <a:ext cx="1218998" cy="316779"/>
          </a:xfrm>
          <a:prstGeom prst="rect">
            <a:avLst/>
          </a:prstGeom>
        </p:spPr>
      </p:pic>
      <p:sp>
        <p:nvSpPr>
          <p:cNvPr id="130" name="文本框 129">
            <a:extLst>
              <a:ext uri="{FF2B5EF4-FFF2-40B4-BE49-F238E27FC236}">
                <a16:creationId xmlns:a16="http://schemas.microsoft.com/office/drawing/2014/main" id="{875D267A-33DE-41E2-8053-24C8E8EB52D2}"/>
              </a:ext>
            </a:extLst>
          </p:cNvPr>
          <p:cNvSpPr txBox="1"/>
          <p:nvPr/>
        </p:nvSpPr>
        <p:spPr>
          <a:xfrm>
            <a:off x="6777957" y="5018880"/>
            <a:ext cx="483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Group 32">
            <a:extLst>
              <a:ext uri="{FF2B5EF4-FFF2-40B4-BE49-F238E27FC236}">
                <a16:creationId xmlns:a16="http://schemas.microsoft.com/office/drawing/2014/main" id="{899B0D95-B222-4D9F-97D3-868C273C9D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81691" y="4053454"/>
            <a:ext cx="2322119" cy="2153335"/>
            <a:chOff x="4463" y="2687"/>
            <a:chExt cx="1307" cy="1212"/>
          </a:xfrm>
        </p:grpSpPr>
        <p:sp>
          <p:nvSpPr>
            <p:cNvPr id="131" name="AutoShape 31">
              <a:extLst>
                <a:ext uri="{FF2B5EF4-FFF2-40B4-BE49-F238E27FC236}">
                  <a16:creationId xmlns:a16="http://schemas.microsoft.com/office/drawing/2014/main" id="{93D3540F-0556-442D-AD0B-7DF95EBAE07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63" y="2687"/>
              <a:ext cx="1307" cy="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47B4A756-CAAB-439C-B1DE-E2D8DE3A2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2894"/>
              <a:ext cx="77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Ø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Rectangle 34">
              <a:extLst>
                <a:ext uri="{FF2B5EF4-FFF2-40B4-BE49-F238E27FC236}">
                  <a16:creationId xmlns:a16="http://schemas.microsoft.com/office/drawing/2014/main" id="{FB1D85F7-4BC8-4B45-BB60-97101BDBA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" y="3101"/>
              <a:ext cx="254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34" name="Rectangle 35">
              <a:extLst>
                <a:ext uri="{FF2B5EF4-FFF2-40B4-BE49-F238E27FC236}">
                  <a16:creationId xmlns:a16="http://schemas.microsoft.com/office/drawing/2014/main" id="{CA4848CE-F7A5-4FA8-9A6D-7F053D180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3101"/>
              <a:ext cx="255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35" name="Rectangle 36">
              <a:extLst>
                <a:ext uri="{FF2B5EF4-FFF2-40B4-BE49-F238E27FC236}">
                  <a16:creationId xmlns:a16="http://schemas.microsoft.com/office/drawing/2014/main" id="{417B96C6-D016-4357-8DA7-BF4B37070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" y="3101"/>
              <a:ext cx="254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36" name="Rectangle 37">
              <a:extLst>
                <a:ext uri="{FF2B5EF4-FFF2-40B4-BE49-F238E27FC236}">
                  <a16:creationId xmlns:a16="http://schemas.microsoft.com/office/drawing/2014/main" id="{F8B9B0F2-6D96-4BFF-BF51-EFABF143D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" y="3357"/>
              <a:ext cx="254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3DCFD7EA-9D58-460D-AE70-E7497F2F7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3357"/>
              <a:ext cx="255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38" name="Rectangle 39">
              <a:extLst>
                <a:ext uri="{FF2B5EF4-FFF2-40B4-BE49-F238E27FC236}">
                  <a16:creationId xmlns:a16="http://schemas.microsoft.com/office/drawing/2014/main" id="{4D777589-99C5-4165-86E7-2AE270C29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" y="3357"/>
              <a:ext cx="254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39" name="Rectangle 40">
              <a:extLst>
                <a:ext uri="{FF2B5EF4-FFF2-40B4-BE49-F238E27FC236}">
                  <a16:creationId xmlns:a16="http://schemas.microsoft.com/office/drawing/2014/main" id="{1E45AF2D-E134-4132-A4EA-61A06F9A1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" y="3614"/>
              <a:ext cx="254" cy="254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2C194C06-0C0A-4F52-9B56-44A2DDD55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3614"/>
              <a:ext cx="255" cy="254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41" name="Rectangle 42">
              <a:extLst>
                <a:ext uri="{FF2B5EF4-FFF2-40B4-BE49-F238E27FC236}">
                  <a16:creationId xmlns:a16="http://schemas.microsoft.com/office/drawing/2014/main" id="{2DDBE8EB-2815-456E-ADB8-6AE4D8747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" y="3614"/>
              <a:ext cx="254" cy="254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42" name="Rectangle 43">
              <a:extLst>
                <a:ext uri="{FF2B5EF4-FFF2-40B4-BE49-F238E27FC236}">
                  <a16:creationId xmlns:a16="http://schemas.microsoft.com/office/drawing/2014/main" id="{6E5EBCF0-F5EE-4C9B-A32D-23C6D49A6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7" y="2845"/>
              <a:ext cx="22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Class 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Rectangle 44">
              <a:extLst>
                <a:ext uri="{FF2B5EF4-FFF2-40B4-BE49-F238E27FC236}">
                  <a16:creationId xmlns:a16="http://schemas.microsoft.com/office/drawing/2014/main" id="{DD5DB4C0-4CBD-41A9-AFD7-5FB2E6D49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0" y="2960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Rectangle 45">
              <a:extLst>
                <a:ext uri="{FF2B5EF4-FFF2-40B4-BE49-F238E27FC236}">
                  <a16:creationId xmlns:a16="http://schemas.microsoft.com/office/drawing/2014/main" id="{CE9F823D-856E-4AA1-A723-15ACEC8C1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" y="2960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Rectangle 46">
              <a:extLst>
                <a:ext uri="{FF2B5EF4-FFF2-40B4-BE49-F238E27FC236}">
                  <a16:creationId xmlns:a16="http://schemas.microsoft.com/office/drawing/2014/main" id="{33936C47-D043-4DDD-B30F-D8B19F15E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1" y="2960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Rectangle 47">
              <a:extLst>
                <a:ext uri="{FF2B5EF4-FFF2-40B4-BE49-F238E27FC236}">
                  <a16:creationId xmlns:a16="http://schemas.microsoft.com/office/drawing/2014/main" id="{9CA8EBFC-AF1C-4FD9-99CC-9B9E42240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" y="3162"/>
              <a:ext cx="28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Class 1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7" name="Rectangle 48">
              <a:extLst>
                <a:ext uri="{FF2B5EF4-FFF2-40B4-BE49-F238E27FC236}">
                  <a16:creationId xmlns:a16="http://schemas.microsoft.com/office/drawing/2014/main" id="{258389E1-2183-46F6-A1DB-69A64C0A3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3421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8" name="Rectangle 49">
              <a:extLst>
                <a:ext uri="{FF2B5EF4-FFF2-40B4-BE49-F238E27FC236}">
                  <a16:creationId xmlns:a16="http://schemas.microsoft.com/office/drawing/2014/main" id="{AAA71B1A-3855-445B-ABDD-E6B2842F5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3680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9" name="Rectangle 50">
              <a:extLst>
                <a:ext uri="{FF2B5EF4-FFF2-40B4-BE49-F238E27FC236}">
                  <a16:creationId xmlns:a16="http://schemas.microsoft.com/office/drawing/2014/main" id="{C4A566FF-F805-4E53-BB19-AFE15EC2A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" y="3162"/>
              <a:ext cx="18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0.67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0" name="Rectangle 51">
              <a:extLst>
                <a:ext uri="{FF2B5EF4-FFF2-40B4-BE49-F238E27FC236}">
                  <a16:creationId xmlns:a16="http://schemas.microsoft.com/office/drawing/2014/main" id="{70CA6021-AF2A-4F6B-A25E-39E6787E0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" y="3422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1" name="Rectangle 52">
              <a:extLst>
                <a:ext uri="{FF2B5EF4-FFF2-40B4-BE49-F238E27FC236}">
                  <a16:creationId xmlns:a16="http://schemas.microsoft.com/office/drawing/2014/main" id="{C444A2F2-7683-4E8C-BA0E-9D18E956D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3162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Rectangle 53">
              <a:extLst>
                <a:ext uri="{FF2B5EF4-FFF2-40B4-BE49-F238E27FC236}">
                  <a16:creationId xmlns:a16="http://schemas.microsoft.com/office/drawing/2014/main" id="{C6DF99E4-BD63-4436-84CF-17EE35688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" y="2756"/>
              <a:ext cx="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Y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3" name="Rectangle 54">
              <a:extLst>
                <a:ext uri="{FF2B5EF4-FFF2-40B4-BE49-F238E27FC236}">
                  <a16:creationId xmlns:a16="http://schemas.microsoft.com/office/drawing/2014/main" id="{7664DBCD-1BB0-4CDF-B650-5725F5C97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2757"/>
              <a:ext cx="5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T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4" name="Rectangle 55">
              <a:extLst>
                <a:ext uri="{FF2B5EF4-FFF2-40B4-BE49-F238E27FC236}">
                  <a16:creationId xmlns:a16="http://schemas.microsoft.com/office/drawing/2014/main" id="{1DE387A9-4C84-48C0-B06E-AC507DBCF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" y="2756"/>
              <a:ext cx="14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AY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5" name="Rectangle 56">
              <a:extLst>
                <a:ext uri="{FF2B5EF4-FFF2-40B4-BE49-F238E27FC236}">
                  <a16:creationId xmlns:a16="http://schemas.microsoft.com/office/drawing/2014/main" id="{E764A033-1301-484A-A53C-C2ED7B532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3014"/>
              <a:ext cx="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Y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6" name="Rectangle 57">
              <a:extLst>
                <a:ext uri="{FF2B5EF4-FFF2-40B4-BE49-F238E27FC236}">
                  <a16:creationId xmlns:a16="http://schemas.microsoft.com/office/drawing/2014/main" id="{0C480885-E290-480A-AF7F-00B46FF9D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3015"/>
              <a:ext cx="5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T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Rectangle 58">
              <a:extLst>
                <a:ext uri="{FF2B5EF4-FFF2-40B4-BE49-F238E27FC236}">
                  <a16:creationId xmlns:a16="http://schemas.microsoft.com/office/drawing/2014/main" id="{94473BF2-A4F4-478A-AECA-3950676D5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8" y="3014"/>
              <a:ext cx="16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AE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8" name="Rectangle 59">
              <a:extLst>
                <a:ext uri="{FF2B5EF4-FFF2-40B4-BE49-F238E27FC236}">
                  <a16:creationId xmlns:a16="http://schemas.microsoft.com/office/drawing/2014/main" id="{D34FB497-0215-4B61-AB1E-3D6787831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3" y="3162"/>
              <a:ext cx="18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0.33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9" name="Rectangle 60">
              <a:extLst>
                <a:ext uri="{FF2B5EF4-FFF2-40B4-BE49-F238E27FC236}">
                  <a16:creationId xmlns:a16="http://schemas.microsoft.com/office/drawing/2014/main" id="{20D854AF-30AF-491A-B3A9-C1AB65E72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" y="3416"/>
              <a:ext cx="12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0.5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0" name="Rectangle 61">
              <a:extLst>
                <a:ext uri="{FF2B5EF4-FFF2-40B4-BE49-F238E27FC236}">
                  <a16:creationId xmlns:a16="http://schemas.microsoft.com/office/drawing/2014/main" id="{29A0E34B-E9E4-4F50-9E5F-8B719FF56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0" y="3416"/>
              <a:ext cx="12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0.5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1" name="Rectangle 62">
              <a:extLst>
                <a:ext uri="{FF2B5EF4-FFF2-40B4-BE49-F238E27FC236}">
                  <a16:creationId xmlns:a16="http://schemas.microsoft.com/office/drawing/2014/main" id="{392B210B-D885-4548-BEC9-483D40D68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8" y="3685"/>
              <a:ext cx="12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0.5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2" name="Rectangle 63">
              <a:extLst>
                <a:ext uri="{FF2B5EF4-FFF2-40B4-BE49-F238E27FC236}">
                  <a16:creationId xmlns:a16="http://schemas.microsoft.com/office/drawing/2014/main" id="{A074E9AF-C979-423D-BC47-4EF03972E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8" y="3681"/>
              <a:ext cx="18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0.25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3" name="Rectangle 64">
              <a:extLst>
                <a:ext uri="{FF2B5EF4-FFF2-40B4-BE49-F238E27FC236}">
                  <a16:creationId xmlns:a16="http://schemas.microsoft.com/office/drawing/2014/main" id="{73B0AFB8-7AFD-42FE-A665-EA8857029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" y="3680"/>
              <a:ext cx="18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0.25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64" name="文本框 163">
            <a:extLst>
              <a:ext uri="{FF2B5EF4-FFF2-40B4-BE49-F238E27FC236}">
                <a16:creationId xmlns:a16="http://schemas.microsoft.com/office/drawing/2014/main" id="{79B38C6F-F4B4-46A5-80F9-8F20DA1E9F44}"/>
              </a:ext>
            </a:extLst>
          </p:cNvPr>
          <p:cNvSpPr txBox="1"/>
          <p:nvPr/>
        </p:nvSpPr>
        <p:spPr>
          <a:xfrm>
            <a:off x="9451975" y="5116145"/>
            <a:ext cx="22058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间的连边概率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页脚占位符 2">
            <a:extLst>
              <a:ext uri="{FF2B5EF4-FFF2-40B4-BE49-F238E27FC236}">
                <a16:creationId xmlns:a16="http://schemas.microsoft.com/office/drawing/2014/main" id="{029FCAF2-2E17-4DC7-A9AD-2E0D45ED6117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31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Block Matrix (Class-Connecting Probability Matrix)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14C34EE-1089-4669-ABA4-C8461E66F998}"/>
                  </a:ext>
                </a:extLst>
              </p:cNvPr>
              <p:cNvSpPr txBox="1"/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𝐴𝑌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14C34EE-1089-4669-ABA4-C8461E66F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blipFill>
                <a:blip r:embed="rId3"/>
                <a:stretch>
                  <a:fillRect t="-6667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DDE0B2B-5575-4D47-B7D1-C57D6C595B56}"/>
                  </a:ext>
                </a:extLst>
              </p:cNvPr>
              <p:cNvSpPr txBox="1"/>
              <p:nvPr/>
            </p:nvSpPr>
            <p:spPr>
              <a:xfrm>
                <a:off x="240632" y="1320618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/>
                  <a:t>：</a:t>
                </a:r>
                <a:r>
                  <a:rPr lang="en-US" altLang="zh-CN" sz="2400" dirty="0"/>
                  <a:t>ground-truth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DDE0B2B-5575-4D47-B7D1-C57D6C59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2" y="1320618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 l="-400" t="-10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D690A86F-1390-4029-B9A6-A9EF916D7C60}"/>
              </a:ext>
            </a:extLst>
          </p:cNvPr>
          <p:cNvSpPr txBox="1"/>
          <p:nvPr/>
        </p:nvSpPr>
        <p:spPr>
          <a:xfrm>
            <a:off x="240632" y="2066063"/>
            <a:ext cx="10657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What if we can’t not see all ground-truth, lacking labels which need us to predict?</a:t>
            </a:r>
            <a:endParaRPr lang="zh-CN" altLang="en-US" sz="2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58AB59E-369E-4DC8-AB65-6AF88B6637C1}"/>
              </a:ext>
            </a:extLst>
          </p:cNvPr>
          <p:cNvSpPr txBox="1"/>
          <p:nvPr/>
        </p:nvSpPr>
        <p:spPr>
          <a:xfrm>
            <a:off x="1007979" y="2527728"/>
            <a:ext cx="10657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Infer the soft labels by semi-supervised learning.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890224-88FF-41BF-9FFC-FAD74F30B385}"/>
                  </a:ext>
                </a:extLst>
              </p:cNvPr>
              <p:cNvSpPr txBox="1"/>
              <p:nvPr/>
            </p:nvSpPr>
            <p:spPr>
              <a:xfrm>
                <a:off x="880871" y="3115532"/>
                <a:ext cx="6058710" cy="1630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2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acc>
                            <m:accPr>
                              <m:chr m:val="̅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MLP</m:t>
                              </m:r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func>
                                        <m:funcPr>
                                          <m:ctrlPr>
                                            <a:rPr lang="zh-CN" altLang="en-US" sz="2000" i="1" dirty="0" err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funcPr>
                                        <m:fName/>
                                        <m:e/>
                                      </m:func>
                                    </m:sub>
                                    <m:sup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𝑛𝑜𝑑𝑒𝑠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𝑓𝑒𝑎𝑡𝑢𝑟𝑒𝑠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oftmax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𝑀𝐿𝑃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𝒯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/>
                            <m:t>denotes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/>
                            <m:t>the</m:t>
                          </m:r>
                          <m:r>
                            <m:rPr>
                              <m:nor/>
                            </m:rPr>
                            <a:rPr lang="en-US" altLang="zh-CN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/>
                            <m:t>T</m:t>
                          </m:r>
                          <m:r>
                            <m:rPr>
                              <m:nor/>
                            </m:rPr>
                            <a:rPr lang="en-US" altLang="zh-CN" sz="2000"/>
                            <m:t>raining</m:t>
                          </m:r>
                          <m:r>
                            <m:rPr>
                              <m:nor/>
                            </m:rPr>
                            <a:rPr lang="en-US" altLang="zh-CN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/>
                            <m:t>node</m:t>
                          </m:r>
                          <m:r>
                            <m:rPr>
                              <m:nor/>
                            </m:rPr>
                            <a:rPr lang="en-US" altLang="zh-CN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/>
                            <m:t>set</m:t>
                          </m:r>
                          <m:r>
                            <m:rPr>
                              <m:nor/>
                            </m:rPr>
                            <a:rPr lang="en-US" altLang="zh-CN" sz="2000"/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000"/>
                            <m:t> </m:t>
                          </m:r>
                        </m:e>
                      </m:eqArr>
                    </m:oMath>
                  </m:oMathPara>
                </a14:m>
                <a:endParaRPr lang="zh-CN" altLang="zh-CN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890224-88FF-41BF-9FFC-FAD74F30B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1" y="3115532"/>
                <a:ext cx="6058710" cy="1630446"/>
              </a:xfrm>
              <a:prstGeom prst="rect">
                <a:avLst/>
              </a:prstGeom>
              <a:blipFill>
                <a:blip r:embed="rId5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9EB0C1-2A37-47A6-9D92-30E5A6BB5DC3}"/>
                  </a:ext>
                </a:extLst>
              </p:cNvPr>
              <p:cNvSpPr txBox="1"/>
              <p:nvPr/>
            </p:nvSpPr>
            <p:spPr>
              <a:xfrm>
                <a:off x="1160771" y="4872117"/>
                <a:ext cx="5498909" cy="794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0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zh-CN" altLang="en-US" sz="2000" i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∣∀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𝒱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,∀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𝒱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zh-CN" altLang="en-US" sz="2000" i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sz="2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sz="2000" i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zh-CN" alt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⊘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zh-CN" altLang="en-US" sz="20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zh-CN" alt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𝐴𝐸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9EB0C1-2A37-47A6-9D92-30E5A6BB5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71" y="4872117"/>
                <a:ext cx="5498909" cy="794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1C6AB534-26C0-4F3B-9DDE-ED47C8466B37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15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8F4FD4-923F-47D8-B452-FCA9A4DBDB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" t="3968" r="314" b="5903"/>
          <a:stretch/>
        </p:blipFill>
        <p:spPr>
          <a:xfrm>
            <a:off x="4829132" y="860902"/>
            <a:ext cx="7141741" cy="445922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Block Similarity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423D00FD-4994-46BC-9A5A-1F7B70347E16}"/>
                  </a:ext>
                </a:extLst>
              </p:cNvPr>
              <p:cNvSpPr txBox="1"/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𝐴𝑌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423D00FD-4994-46BC-9A5A-1F7B70347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blipFill>
                <a:blip r:embed="rId4"/>
                <a:stretch>
                  <a:fillRect t="-5000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文本框 167">
            <a:extLst>
              <a:ext uri="{FF2B5EF4-FFF2-40B4-BE49-F238E27FC236}">
                <a16:creationId xmlns:a16="http://schemas.microsoft.com/office/drawing/2014/main" id="{D29BEAF6-7539-4578-86B9-88B817CDBEF3}"/>
              </a:ext>
            </a:extLst>
          </p:cNvPr>
          <p:cNvSpPr txBox="1"/>
          <p:nvPr/>
        </p:nvSpPr>
        <p:spPr>
          <a:xfrm>
            <a:off x="137491" y="2160771"/>
            <a:ext cx="483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9" name="Group 32">
            <a:extLst>
              <a:ext uri="{FF2B5EF4-FFF2-40B4-BE49-F238E27FC236}">
                <a16:creationId xmlns:a16="http://schemas.microsoft.com/office/drawing/2014/main" id="{11F38FCA-4C1F-4B4A-9ECC-4974B6A19E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1225" y="1195345"/>
            <a:ext cx="2639808" cy="2447933"/>
            <a:chOff x="4463" y="2687"/>
            <a:chExt cx="1307" cy="1212"/>
          </a:xfrm>
        </p:grpSpPr>
        <p:sp>
          <p:nvSpPr>
            <p:cNvPr id="171" name="AutoShape 31">
              <a:extLst>
                <a:ext uri="{FF2B5EF4-FFF2-40B4-BE49-F238E27FC236}">
                  <a16:creationId xmlns:a16="http://schemas.microsoft.com/office/drawing/2014/main" id="{11D26ABE-E938-4BEB-9995-89B2989308A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63" y="2687"/>
              <a:ext cx="1307" cy="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72" name="Rectangle 33">
              <a:extLst>
                <a:ext uri="{FF2B5EF4-FFF2-40B4-BE49-F238E27FC236}">
                  <a16:creationId xmlns:a16="http://schemas.microsoft.com/office/drawing/2014/main" id="{96A156B0-0581-445B-894E-3A8D8A175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2894"/>
              <a:ext cx="77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Ø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Rectangle 34">
              <a:extLst>
                <a:ext uri="{FF2B5EF4-FFF2-40B4-BE49-F238E27FC236}">
                  <a16:creationId xmlns:a16="http://schemas.microsoft.com/office/drawing/2014/main" id="{EB7E6F70-FBA1-442D-91AE-8D7B5CFC6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" y="3101"/>
              <a:ext cx="254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74" name="Rectangle 35">
              <a:extLst>
                <a:ext uri="{FF2B5EF4-FFF2-40B4-BE49-F238E27FC236}">
                  <a16:creationId xmlns:a16="http://schemas.microsoft.com/office/drawing/2014/main" id="{9E9F3F8A-A245-40E3-A84B-9D2D168FA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3101"/>
              <a:ext cx="255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75" name="Rectangle 36">
              <a:extLst>
                <a:ext uri="{FF2B5EF4-FFF2-40B4-BE49-F238E27FC236}">
                  <a16:creationId xmlns:a16="http://schemas.microsoft.com/office/drawing/2014/main" id="{6ECF7628-A483-4E33-857A-4E62AC5C3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" y="3101"/>
              <a:ext cx="254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76" name="Rectangle 37">
              <a:extLst>
                <a:ext uri="{FF2B5EF4-FFF2-40B4-BE49-F238E27FC236}">
                  <a16:creationId xmlns:a16="http://schemas.microsoft.com/office/drawing/2014/main" id="{AA2BD158-D568-4BF2-AF82-8C734F905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" y="3357"/>
              <a:ext cx="254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77" name="Rectangle 38">
              <a:extLst>
                <a:ext uri="{FF2B5EF4-FFF2-40B4-BE49-F238E27FC236}">
                  <a16:creationId xmlns:a16="http://schemas.microsoft.com/office/drawing/2014/main" id="{2C9EE47D-3486-4AA5-ADEF-E3C57DD34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3357"/>
              <a:ext cx="255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78" name="Rectangle 39">
              <a:extLst>
                <a:ext uri="{FF2B5EF4-FFF2-40B4-BE49-F238E27FC236}">
                  <a16:creationId xmlns:a16="http://schemas.microsoft.com/office/drawing/2014/main" id="{E370BDFD-2071-486C-84F7-01E92C711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" y="3357"/>
              <a:ext cx="254" cy="255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79" name="Rectangle 40">
              <a:extLst>
                <a:ext uri="{FF2B5EF4-FFF2-40B4-BE49-F238E27FC236}">
                  <a16:creationId xmlns:a16="http://schemas.microsoft.com/office/drawing/2014/main" id="{A93C8B75-C782-472C-9023-CD4C6EC2E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" y="3614"/>
              <a:ext cx="254" cy="254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80" name="Rectangle 41">
              <a:extLst>
                <a:ext uri="{FF2B5EF4-FFF2-40B4-BE49-F238E27FC236}">
                  <a16:creationId xmlns:a16="http://schemas.microsoft.com/office/drawing/2014/main" id="{CA9EF6C8-2839-481C-9149-A6E076CE8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3614"/>
              <a:ext cx="255" cy="254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81" name="Rectangle 42">
              <a:extLst>
                <a:ext uri="{FF2B5EF4-FFF2-40B4-BE49-F238E27FC236}">
                  <a16:creationId xmlns:a16="http://schemas.microsoft.com/office/drawing/2014/main" id="{E3DB6A5A-C1C0-492B-B735-FC8820B5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" y="3614"/>
              <a:ext cx="254" cy="254"/>
            </a:xfrm>
            <a:prstGeom prst="rect">
              <a:avLst/>
            </a:prstGeom>
            <a:noFill/>
            <a:ln w="19050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82" name="Rectangle 43">
              <a:extLst>
                <a:ext uri="{FF2B5EF4-FFF2-40B4-BE49-F238E27FC236}">
                  <a16:creationId xmlns:a16="http://schemas.microsoft.com/office/drawing/2014/main" id="{5EDE89A2-FF22-48FD-923F-3DCF84062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7" y="2845"/>
              <a:ext cx="22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Class 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44">
              <a:extLst>
                <a:ext uri="{FF2B5EF4-FFF2-40B4-BE49-F238E27FC236}">
                  <a16:creationId xmlns:a16="http://schemas.microsoft.com/office/drawing/2014/main" id="{240014F7-9998-4678-905F-21D670FB9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0" y="2960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45">
              <a:extLst>
                <a:ext uri="{FF2B5EF4-FFF2-40B4-BE49-F238E27FC236}">
                  <a16:creationId xmlns:a16="http://schemas.microsoft.com/office/drawing/2014/main" id="{9E4F7853-8751-43C8-8F39-0B6B05A73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" y="2960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Rectangle 46">
              <a:extLst>
                <a:ext uri="{FF2B5EF4-FFF2-40B4-BE49-F238E27FC236}">
                  <a16:creationId xmlns:a16="http://schemas.microsoft.com/office/drawing/2014/main" id="{1DFB67B0-5EF8-4D3D-92D1-58FCDA3AE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1" y="2960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47">
              <a:extLst>
                <a:ext uri="{FF2B5EF4-FFF2-40B4-BE49-F238E27FC236}">
                  <a16:creationId xmlns:a16="http://schemas.microsoft.com/office/drawing/2014/main" id="{3DC0A8CC-0FEA-4821-A0F6-D6A545490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" y="3162"/>
              <a:ext cx="28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Class 1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7" name="Rectangle 48">
              <a:extLst>
                <a:ext uri="{FF2B5EF4-FFF2-40B4-BE49-F238E27FC236}">
                  <a16:creationId xmlns:a16="http://schemas.microsoft.com/office/drawing/2014/main" id="{0718FF47-EC43-4F48-9A42-E57EC3480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3421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Rectangle 49">
              <a:extLst>
                <a:ext uri="{FF2B5EF4-FFF2-40B4-BE49-F238E27FC236}">
                  <a16:creationId xmlns:a16="http://schemas.microsoft.com/office/drawing/2014/main" id="{AADF5859-C87C-49F0-9F98-AEB6C36D9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3680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Rectangle 50">
              <a:extLst>
                <a:ext uri="{FF2B5EF4-FFF2-40B4-BE49-F238E27FC236}">
                  <a16:creationId xmlns:a16="http://schemas.microsoft.com/office/drawing/2014/main" id="{9819466D-9F0B-473E-BDD3-92934F1AB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" y="3162"/>
              <a:ext cx="18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0.67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0" name="Rectangle 51">
              <a:extLst>
                <a:ext uri="{FF2B5EF4-FFF2-40B4-BE49-F238E27FC236}">
                  <a16:creationId xmlns:a16="http://schemas.microsoft.com/office/drawing/2014/main" id="{DD7CFDB5-C576-4309-B7D4-88417870A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" y="3422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Rectangle 52">
              <a:extLst>
                <a:ext uri="{FF2B5EF4-FFF2-40B4-BE49-F238E27FC236}">
                  <a16:creationId xmlns:a16="http://schemas.microsoft.com/office/drawing/2014/main" id="{2A53A583-C358-40C0-9BF8-1A2BF4BC1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3162"/>
              <a:ext cx="51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Rectangle 53">
              <a:extLst>
                <a:ext uri="{FF2B5EF4-FFF2-40B4-BE49-F238E27FC236}">
                  <a16:creationId xmlns:a16="http://schemas.microsoft.com/office/drawing/2014/main" id="{84981864-D06A-497D-82F7-6B426E778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" y="2756"/>
              <a:ext cx="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Y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3" name="Rectangle 54">
              <a:extLst>
                <a:ext uri="{FF2B5EF4-FFF2-40B4-BE49-F238E27FC236}">
                  <a16:creationId xmlns:a16="http://schemas.microsoft.com/office/drawing/2014/main" id="{9EDCBB76-E5E3-4161-B903-8B58EDA94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" y="2757"/>
              <a:ext cx="5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T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Rectangle 55">
              <a:extLst>
                <a:ext uri="{FF2B5EF4-FFF2-40B4-BE49-F238E27FC236}">
                  <a16:creationId xmlns:a16="http://schemas.microsoft.com/office/drawing/2014/main" id="{29BCA64B-4A31-4303-A5EB-7953A7BE7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" y="2756"/>
              <a:ext cx="14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AY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5" name="Rectangle 56">
              <a:extLst>
                <a:ext uri="{FF2B5EF4-FFF2-40B4-BE49-F238E27FC236}">
                  <a16:creationId xmlns:a16="http://schemas.microsoft.com/office/drawing/2014/main" id="{521AAB72-991A-45D3-915E-A827C71DE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3014"/>
              <a:ext cx="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Y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6" name="Rectangle 57">
              <a:extLst>
                <a:ext uri="{FF2B5EF4-FFF2-40B4-BE49-F238E27FC236}">
                  <a16:creationId xmlns:a16="http://schemas.microsoft.com/office/drawing/2014/main" id="{5AB93247-7D61-40A0-9E86-B2F37CCA1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3015"/>
              <a:ext cx="5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T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Rectangle 58">
              <a:extLst>
                <a:ext uri="{FF2B5EF4-FFF2-40B4-BE49-F238E27FC236}">
                  <a16:creationId xmlns:a16="http://schemas.microsoft.com/office/drawing/2014/main" id="{5C81D1B5-853D-4434-A14A-17A5505F3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8" y="3014"/>
              <a:ext cx="16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</a:rPr>
                <a:t>AE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8" name="Rectangle 59">
              <a:extLst>
                <a:ext uri="{FF2B5EF4-FFF2-40B4-BE49-F238E27FC236}">
                  <a16:creationId xmlns:a16="http://schemas.microsoft.com/office/drawing/2014/main" id="{597B02C2-EE0E-4BE5-BFD2-572212789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3" y="3162"/>
              <a:ext cx="18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0.33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Rectangle 60">
              <a:extLst>
                <a:ext uri="{FF2B5EF4-FFF2-40B4-BE49-F238E27FC236}">
                  <a16:creationId xmlns:a16="http://schemas.microsoft.com/office/drawing/2014/main" id="{8FF45326-696B-42C8-ABFC-848328DB2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" y="3416"/>
              <a:ext cx="12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0.5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0" name="Rectangle 61">
              <a:extLst>
                <a:ext uri="{FF2B5EF4-FFF2-40B4-BE49-F238E27FC236}">
                  <a16:creationId xmlns:a16="http://schemas.microsoft.com/office/drawing/2014/main" id="{4DA3D58A-39BB-4E5F-A6FB-1A5CB7CA5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0" y="3416"/>
              <a:ext cx="12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0.5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1" name="Rectangle 62">
              <a:extLst>
                <a:ext uri="{FF2B5EF4-FFF2-40B4-BE49-F238E27FC236}">
                  <a16:creationId xmlns:a16="http://schemas.microsoft.com/office/drawing/2014/main" id="{F1D56086-58A1-4D2A-B448-07BADE7DF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8" y="3685"/>
              <a:ext cx="12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0.5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2" name="Rectangle 63">
              <a:extLst>
                <a:ext uri="{FF2B5EF4-FFF2-40B4-BE49-F238E27FC236}">
                  <a16:creationId xmlns:a16="http://schemas.microsoft.com/office/drawing/2014/main" id="{8FF636DC-468F-4061-912E-E77009551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8" y="3681"/>
              <a:ext cx="18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0.25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Rectangle 64">
              <a:extLst>
                <a:ext uri="{FF2B5EF4-FFF2-40B4-BE49-F238E27FC236}">
                  <a16:creationId xmlns:a16="http://schemas.microsoft.com/office/drawing/2014/main" id="{23C830C2-7EA7-4045-A32C-3E0B29B6D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" y="3680"/>
              <a:ext cx="18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7F6000"/>
                  </a:solidFill>
                  <a:effectLst/>
                  <a:latin typeface="Calibri" panose="020F0502020204030204" pitchFamily="34" charset="0"/>
                </a:rPr>
                <a:t>0.25</a:t>
              </a:r>
              <a:endPara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0B014AC-2EC4-49E7-8898-62C10A97655A}"/>
              </a:ext>
            </a:extLst>
          </p:cNvPr>
          <p:cNvGrpSpPr/>
          <p:nvPr/>
        </p:nvGrpSpPr>
        <p:grpSpPr>
          <a:xfrm>
            <a:off x="216804" y="3499698"/>
            <a:ext cx="9399584" cy="2642496"/>
            <a:chOff x="216804" y="3499698"/>
            <a:chExt cx="9399584" cy="26424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C041E44B-2EE0-49CE-B0BC-37F5A43AA537}"/>
                    </a:ext>
                  </a:extLst>
                </p:cNvPr>
                <p:cNvSpPr txBox="1"/>
                <p:nvPr/>
              </p:nvSpPr>
              <p:spPr>
                <a:xfrm>
                  <a:off x="247486" y="3957736"/>
                  <a:ext cx="484338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2400" b="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Block Similarity Matrix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𝐻𝐻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C041E44B-2EE0-49CE-B0BC-37F5A43AA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86" y="3957736"/>
                  <a:ext cx="484338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904" t="-26230" b="-475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0F4930C-10B4-457B-8AA0-31C93E0EF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404" y="4404162"/>
              <a:ext cx="4067742" cy="124861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BD45FF86-EA10-4352-BAD2-0DCDEFC63333}"/>
                </a:ext>
              </a:extLst>
            </p:cNvPr>
            <p:cNvSpPr txBox="1"/>
            <p:nvPr/>
          </p:nvSpPr>
          <p:spPr>
            <a:xfrm>
              <a:off x="219063" y="5680529"/>
              <a:ext cx="93973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</a:t>
              </a:r>
              <a:r>
                <a:rPr lang="en-US" altLang="zh-CN" sz="2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 </a:t>
              </a:r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里的 </a:t>
              </a:r>
              <a:r>
                <a:rPr lang="en-US" alt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 </a:t>
              </a:r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俩俩做点积，类与类的 </a:t>
              </a:r>
              <a:r>
                <a:rPr lang="en-US" alt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connecting pattern </a:t>
              </a:r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相似度</a:t>
              </a:r>
              <a:endParaRPr lang="en-US" altLang="zh-CN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983332D6-CE33-49F9-8BD1-551926962D27}"/>
                    </a:ext>
                  </a:extLst>
                </p:cNvPr>
                <p:cNvSpPr txBox="1"/>
                <p:nvPr/>
              </p:nvSpPr>
              <p:spPr>
                <a:xfrm>
                  <a:off x="216804" y="3499698"/>
                  <a:ext cx="44884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zh-CN" altLang="en-US" sz="3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983332D6-CE33-49F9-8BD1-551926962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04" y="3499698"/>
                  <a:ext cx="44884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25CEE3E-5F29-432B-AA7B-4ECC43C8E129}"/>
                  </a:ext>
                </a:extLst>
              </p:cNvPr>
              <p:cNvSpPr txBox="1"/>
              <p:nvPr/>
            </p:nvSpPr>
            <p:spPr>
              <a:xfrm>
                <a:off x="4705005" y="5314220"/>
                <a:ext cx="73900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calculated on ground truth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</m:oMath>
                </a14:m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calculated on soft labels learned by MLP</a:t>
                </a: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25CEE3E-5F29-432B-AA7B-4ECC43C8E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005" y="5314220"/>
                <a:ext cx="7390014" cy="338554"/>
              </a:xfrm>
              <a:prstGeom prst="rect">
                <a:avLst/>
              </a:prstGeom>
              <a:blipFill>
                <a:blip r:embed="rId8"/>
                <a:stretch>
                  <a:fillRect t="-10909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页脚占位符 2">
            <a:extLst>
              <a:ext uri="{FF2B5EF4-FFF2-40B4-BE49-F238E27FC236}">
                <a16:creationId xmlns:a16="http://schemas.microsoft.com/office/drawing/2014/main" id="{55FD1CAE-EACF-42ED-993A-7DEB2140FE9A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3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Block-Similarity-Matrix-Guided Message Passing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0B014AC-2EC4-49E7-8898-62C10A97655A}"/>
              </a:ext>
            </a:extLst>
          </p:cNvPr>
          <p:cNvGrpSpPr/>
          <p:nvPr/>
        </p:nvGrpSpPr>
        <p:grpSpPr>
          <a:xfrm>
            <a:off x="219061" y="909736"/>
            <a:ext cx="9397325" cy="2156703"/>
            <a:chOff x="153023" y="3957736"/>
            <a:chExt cx="9397325" cy="215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C041E44B-2EE0-49CE-B0BC-37F5A43AA537}"/>
                    </a:ext>
                  </a:extLst>
                </p:cNvPr>
                <p:cNvSpPr txBox="1"/>
                <p:nvPr/>
              </p:nvSpPr>
              <p:spPr>
                <a:xfrm>
                  <a:off x="247486" y="3957736"/>
                  <a:ext cx="484338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2400" b="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Block Similarity Matrix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𝐻𝐻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C041E44B-2EE0-49CE-B0BC-37F5A43AA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86" y="3957736"/>
                  <a:ext cx="484338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774" t="-26230" b="-475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0F4930C-10B4-457B-8AA0-31C93E0EF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404" y="4404162"/>
              <a:ext cx="4067742" cy="124861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BD45FF86-EA10-4352-BAD2-0DCDEFC63333}"/>
                </a:ext>
              </a:extLst>
            </p:cNvPr>
            <p:cNvSpPr txBox="1"/>
            <p:nvPr/>
          </p:nvSpPr>
          <p:spPr>
            <a:xfrm>
              <a:off x="153023" y="5652774"/>
              <a:ext cx="93973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</a:t>
              </a:r>
              <a:r>
                <a:rPr lang="en-US" altLang="zh-CN" sz="2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 </a:t>
              </a:r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里的 </a:t>
              </a:r>
              <a:r>
                <a:rPr lang="en-US" alt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 </a:t>
              </a:r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俩俩做点积，类与类的 </a:t>
              </a:r>
              <a:r>
                <a:rPr lang="en-US" alt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connecting pattern </a:t>
              </a:r>
              <a:r>
                <a:rPr lang="zh-CN" alt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相似度</a:t>
              </a:r>
              <a:endParaRPr lang="en-US" altLang="zh-CN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9E1BE3-263D-4E19-A026-E0E51AE3EEFA}"/>
                  </a:ext>
                </a:extLst>
              </p:cNvPr>
              <p:cNvSpPr txBox="1"/>
              <p:nvPr/>
            </p:nvSpPr>
            <p:spPr>
              <a:xfrm>
                <a:off x="219062" y="3138174"/>
                <a:ext cx="93973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那么怎么用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400" b="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去 </a:t>
                </a:r>
                <a:r>
                  <a:rPr lang="en-US" altLang="zh-CN" sz="24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guide </a:t>
                </a:r>
                <a:r>
                  <a:rPr lang="zh-CN" altLang="en-US" sz="24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图卷积（消息传递）呢？</a:t>
                </a:r>
                <a:endParaRPr lang="en-US" alt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9E1BE3-263D-4E19-A026-E0E51AE3E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62" y="3138174"/>
                <a:ext cx="9397325" cy="461665"/>
              </a:xfrm>
              <a:prstGeom prst="rect">
                <a:avLst/>
              </a:prstGeom>
              <a:blipFill>
                <a:blip r:embed="rId5"/>
                <a:stretch>
                  <a:fillRect l="-103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D4FB54-D529-41D1-BC9D-B34AD61D62E3}"/>
              </a:ext>
            </a:extLst>
          </p:cNvPr>
          <p:cNvGrpSpPr/>
          <p:nvPr/>
        </p:nvGrpSpPr>
        <p:grpSpPr>
          <a:xfrm>
            <a:off x="212288" y="3652046"/>
            <a:ext cx="2093233" cy="830997"/>
            <a:chOff x="212288" y="3652046"/>
            <a:chExt cx="2093233" cy="830997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13916BD-E618-470A-8336-E289D3510B79}"/>
                </a:ext>
              </a:extLst>
            </p:cNvPr>
            <p:cNvSpPr txBox="1"/>
            <p:nvPr/>
          </p:nvSpPr>
          <p:spPr>
            <a:xfrm>
              <a:off x="219062" y="3652046"/>
              <a:ext cx="169779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Origin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0415B98-8379-47A0-ACAF-B2AE2EB61AF8}"/>
                    </a:ext>
                  </a:extLst>
                </p:cNvPr>
                <p:cNvSpPr txBox="1"/>
                <p:nvPr/>
              </p:nvSpPr>
              <p:spPr>
                <a:xfrm>
                  <a:off x="212288" y="4094662"/>
                  <a:ext cx="20932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1,1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1,0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0415B98-8379-47A0-ACAF-B2AE2EB61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88" y="4094662"/>
                  <a:ext cx="209323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9FCDE596-5316-4771-8F46-BF7DE92A647A}"/>
              </a:ext>
            </a:extLst>
          </p:cNvPr>
          <p:cNvSpPr/>
          <p:nvPr/>
        </p:nvSpPr>
        <p:spPr>
          <a:xfrm>
            <a:off x="2216924" y="4024554"/>
            <a:ext cx="528320" cy="24750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E8431E-768F-4118-90EE-CC158E088209}"/>
              </a:ext>
            </a:extLst>
          </p:cNvPr>
          <p:cNvSpPr txBox="1"/>
          <p:nvPr/>
        </p:nvSpPr>
        <p:spPr>
          <a:xfrm>
            <a:off x="2815392" y="3645737"/>
            <a:ext cx="1697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Guided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27010F7-E347-4034-954D-DAF81B53DF1B}"/>
                  </a:ext>
                </a:extLst>
              </p:cNvPr>
              <p:cNvSpPr txBox="1"/>
              <p:nvPr/>
            </p:nvSpPr>
            <p:spPr>
              <a:xfrm>
                <a:off x="2885474" y="4100996"/>
                <a:ext cx="3047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1,1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1,0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27010F7-E347-4034-954D-DAF81B53D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474" y="4100996"/>
                <a:ext cx="3047966" cy="369332"/>
              </a:xfrm>
              <a:prstGeom prst="rect">
                <a:avLst/>
              </a:prstGeom>
              <a:blipFill>
                <a:blip r:embed="rId7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DA017E-4CCF-41AB-AD85-175640CEBB93}"/>
                  </a:ext>
                </a:extLst>
              </p:cNvPr>
              <p:cNvSpPr txBox="1"/>
              <p:nvPr/>
            </p:nvSpPr>
            <p:spPr>
              <a:xfrm>
                <a:off x="212288" y="4565215"/>
                <a:ext cx="27273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直接将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𝑄</m:t>
                    </m:r>
                    <m:r>
                      <a:rPr lang="en-US" altLang="zh-CN" sz="24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</m:oMath>
                </a14:m>
                <a:r>
                  <a:rPr lang="zh-CN" altLang="en-US" sz="24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  <a:endParaRPr lang="en-US" alt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DA017E-4CCF-41AB-AD85-175640CEB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88" y="4565215"/>
                <a:ext cx="2727339" cy="461665"/>
              </a:xfrm>
              <a:prstGeom prst="rect">
                <a:avLst/>
              </a:prstGeom>
              <a:blipFill>
                <a:blip r:embed="rId8"/>
                <a:stretch>
                  <a:fillRect l="-3579" t="-10526" r="-14541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66355629-504E-45E7-AE64-DC4B65280602}"/>
              </a:ext>
            </a:extLst>
          </p:cNvPr>
          <p:cNvSpPr txBox="1"/>
          <p:nvPr/>
        </p:nvSpPr>
        <p:spPr>
          <a:xfrm>
            <a:off x="3048693" y="4556900"/>
            <a:ext cx="3774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需要知道所有节点的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CC2FE114-603B-47BB-B8B0-ED658C4A4EFE}"/>
              </a:ext>
            </a:extLst>
          </p:cNvPr>
          <p:cNvSpPr/>
          <p:nvPr/>
        </p:nvSpPr>
        <p:spPr>
          <a:xfrm>
            <a:off x="313524" y="5181863"/>
            <a:ext cx="528320" cy="24750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77A4F5D-9FD1-4B88-9C75-46368969CCBE}"/>
                  </a:ext>
                </a:extLst>
              </p:cNvPr>
              <p:cNvSpPr txBox="1"/>
              <p:nvPr/>
            </p:nvSpPr>
            <p:spPr>
              <a:xfrm>
                <a:off x="997994" y="5069451"/>
                <a:ext cx="5513241" cy="1260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 labels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里每个节点属于各个类的概率求得一个期望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，作为我们需要的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guidance weight</a:t>
                </a:r>
                <a:endParaRPr lang="en-US" altLang="zh-CN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77A4F5D-9FD1-4B88-9C75-46368969C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94" y="5069451"/>
                <a:ext cx="5513241" cy="1260473"/>
              </a:xfrm>
              <a:prstGeom prst="rect">
                <a:avLst/>
              </a:prstGeom>
              <a:blipFill>
                <a:blip r:embed="rId9"/>
                <a:stretch>
                  <a:fillRect l="-1770" t="-23301" r="-7190" b="-47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A4195C-1988-43F6-A9E7-965D0B4D6F8B}"/>
                  </a:ext>
                </a:extLst>
              </p:cNvPr>
              <p:cNvSpPr txBox="1"/>
              <p:nvPr/>
            </p:nvSpPr>
            <p:spPr>
              <a:xfrm>
                <a:off x="6674642" y="3478307"/>
                <a:ext cx="5287659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sSubSup>
                        <m:sSubSupPr>
                          <m:ctrlPr>
                            <a:rPr lang="zh-CN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𝐵𝑄</m:t>
                      </m:r>
                      <m:sSup>
                        <m:sSupPr>
                          <m:ctrlPr>
                            <a:rPr lang="zh-CN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ts val="2400"/>
                  </a:lnSpc>
                </a:pPr>
                <a:endParaRPr lang="zh-CN" altLang="zh-CN" sz="2200" dirty="0"/>
              </a:p>
              <a:p>
                <a:pPr>
                  <a:lnSpc>
                    <a:spcPts val="2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2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CN" sz="22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zh-CN" sz="22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zh-CN" altLang="zh-CN" sz="22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2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zh-CN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zh-CN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22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altLang="zh-CN" sz="22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𝒩</m:t>
                              </m:r>
                            </m:sub>
                            <m:sup/>
                            <m:e>
                              <m:r>
                                <a:rPr lang="en-US" altLang="zh-CN" sz="22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 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CN" sz="22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zh-CN" altLang="zh-CN" sz="2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ts val="2400"/>
                  </a:lnSpc>
                </a:pPr>
                <a:endParaRPr lang="en-US" altLang="zh-CN" sz="2200" dirty="0"/>
              </a:p>
              <a:p>
                <a:pPr>
                  <a:lnSpc>
                    <a:spcPts val="2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2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2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−1)</m:t>
                          </m:r>
                        </m:sup>
                      </m:sSup>
                      <m:sSubSup>
                        <m:sSubSupPr>
                          <m:ctrlPr>
                            <a:rPr lang="zh-CN" altLang="zh-CN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2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zh-CN" altLang="zh-CN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zh-CN" altLang="zh-CN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−1)</m:t>
                          </m:r>
                        </m:sup>
                      </m:sSup>
                      <m:sSubSup>
                        <m:sSubSupPr>
                          <m:ctrlPr>
                            <a:rPr lang="zh-CN" altLang="zh-CN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2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zh-CN" altLang="zh-CN" sz="22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2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CN" sz="22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2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𝐺𝐶𝑁</m:t>
                          </m:r>
                        </m:sub>
                      </m:sSub>
                      <m:r>
                        <a:rPr lang="en-US" altLang="zh-CN" sz="22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+(1−</m:t>
                      </m:r>
                      <m:r>
                        <a:rPr lang="en-US" altLang="zh-CN" sz="22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2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2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𝑀𝐿𝑃</m:t>
                          </m:r>
                        </m:sub>
                      </m:sSub>
                    </m:oMath>
                  </m:oMathPara>
                </a14:m>
                <a:endParaRPr lang="en-US" altLang="zh-CN" sz="22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zh-CN" altLang="zh-CN" sz="22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A4195C-1988-43F6-A9E7-965D0B4D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642" y="3478307"/>
                <a:ext cx="5287659" cy="3170099"/>
              </a:xfrm>
              <a:prstGeom prst="rect">
                <a:avLst/>
              </a:prstGeom>
              <a:blipFill>
                <a:blip r:embed="rId10"/>
                <a:stretch>
                  <a:fillRect t="-51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571EC253-B906-4490-B9CA-6A10897FB388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42F6E74-9898-44A4-98E7-942C060B99F6}"/>
                  </a:ext>
                </a:extLst>
              </p:cNvPr>
              <p:cNvSpPr txBox="1"/>
              <p:nvPr/>
            </p:nvSpPr>
            <p:spPr>
              <a:xfrm>
                <a:off x="4677275" y="1279068"/>
                <a:ext cx="484338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Diag</m:t>
                        </m:r>
                      </m:fName>
                      <m:e>
                        <m:d>
                          <m:dPr>
                            <m:ctrlPr>
                              <a:rPr lang="zh-CN" alt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</m:func>
                    <m:r>
                      <a:rPr lang="zh-CN" altLang="en-US" sz="240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zh-CN" alt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40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zh-CN" alt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Diag</m:t>
                        </m:r>
                      </m:fName>
                      <m:e>
                        <m:d>
                          <m:dPr>
                            <m:ctrlPr>
                              <a:rPr lang="zh-CN" alt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增强同 </a:t>
                </a: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class 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节点的消息传递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42F6E74-9898-44A4-98E7-942C060B9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275" y="1279068"/>
                <a:ext cx="4843387" cy="830997"/>
              </a:xfrm>
              <a:prstGeom prst="rect">
                <a:avLst/>
              </a:prstGeom>
              <a:blipFill>
                <a:blip r:embed="rId11"/>
                <a:stretch>
                  <a:fillRect l="-1887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页脚占位符 2">
            <a:extLst>
              <a:ext uri="{FF2B5EF4-FFF2-40B4-BE49-F238E27FC236}">
                <a16:creationId xmlns:a16="http://schemas.microsoft.com/office/drawing/2014/main" id="{FBA49FD2-356C-49DF-A5C1-A1B0C2CAEA62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9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" grpId="0" animBg="1"/>
      <p:bldP spid="14" grpId="0"/>
      <p:bldP spid="15" grpId="0"/>
      <p:bldP spid="16" grpId="0"/>
      <p:bldP spid="17" grpId="0"/>
      <p:bldP spid="18" grpId="0" animBg="1"/>
      <p:bldP spid="19" grpId="0"/>
      <p:bldP spid="21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Experiments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2AEA09-F47F-43E7-B310-D1628A3B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7" y="1351083"/>
            <a:ext cx="10612581" cy="3217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93DDEC-F9DE-4E68-8A4A-6579F605AF06}"/>
                  </a:ext>
                </a:extLst>
              </p:cNvPr>
              <p:cNvSpPr txBox="1"/>
              <p:nvPr/>
            </p:nvSpPr>
            <p:spPr>
              <a:xfrm>
                <a:off x="3423456" y="4891770"/>
                <a:ext cx="5345085" cy="846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  <m:sup/>
                        <m:e>
                          <m:r>
                            <a:rPr lang="zh-CN" altLang="en-US" i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f>
                        <m:fPr>
                          <m:ctrlPr>
                            <a:rPr lang="zh-CN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0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93DDEC-F9DE-4E68-8A4A-6579F605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456" y="4891770"/>
                <a:ext cx="5345085" cy="84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2">
            <a:extLst>
              <a:ext uri="{FF2B5EF4-FFF2-40B4-BE49-F238E27FC236}">
                <a16:creationId xmlns:a16="http://schemas.microsoft.com/office/drawing/2014/main" id="{A0C6F792-4964-4FD4-91D9-F5A226A0E67E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55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Experiments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F81654E-91C2-4907-960F-C4223FC31C6A}"/>
              </a:ext>
            </a:extLst>
          </p:cNvPr>
          <p:cNvGrpSpPr/>
          <p:nvPr/>
        </p:nvGrpSpPr>
        <p:grpSpPr>
          <a:xfrm>
            <a:off x="489241" y="1251535"/>
            <a:ext cx="11351013" cy="4781935"/>
            <a:chOff x="329053" y="1151782"/>
            <a:chExt cx="11351013" cy="478193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2269DA6-D0A5-49CD-A71B-6B6FE7B75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053" y="1151782"/>
              <a:ext cx="11351013" cy="3689912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B3EF9DE-0B16-48E8-B5AE-36D4EE532D73}"/>
                </a:ext>
              </a:extLst>
            </p:cNvPr>
            <p:cNvSpPr txBox="1"/>
            <p:nvPr/>
          </p:nvSpPr>
          <p:spPr>
            <a:xfrm>
              <a:off x="1784118" y="5102720"/>
              <a:ext cx="84408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Visualization results on Chameleon dataset. Different colors correspond to different ground truth classes.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1025D7A0-D8B1-4564-8629-0DE95AB91CEC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8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Experiments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C180A4-E8AC-4DC5-93F1-FD88E926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33" y="1901746"/>
            <a:ext cx="8420533" cy="3054507"/>
          </a:xfrm>
          <a:prstGeom prst="rect">
            <a:avLst/>
          </a:prstGeom>
        </p:spPr>
      </p:pic>
      <p:sp>
        <p:nvSpPr>
          <p:cNvPr id="5" name="页脚占位符 2">
            <a:extLst>
              <a:ext uri="{FF2B5EF4-FFF2-40B4-BE49-F238E27FC236}">
                <a16:creationId xmlns:a16="http://schemas.microsoft.com/office/drawing/2014/main" id="{0B9A8538-F5D4-4D40-BEEE-D5CDB53972C7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CA2A1E-A013-41ED-BF68-818BC0DC0112}"/>
                  </a:ext>
                </a:extLst>
              </p:cNvPr>
              <p:cNvSpPr txBox="1"/>
              <p:nvPr/>
            </p:nvSpPr>
            <p:spPr>
              <a:xfrm>
                <a:off x="1244300" y="880057"/>
                <a:ext cx="484338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Diag</m:t>
                        </m:r>
                      </m:fName>
                      <m:e>
                        <m:d>
                          <m:dPr>
                            <m:ctrlPr>
                              <a:rPr lang="zh-CN" alt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</m:func>
                    <m:r>
                      <a:rPr lang="zh-CN" altLang="en-US" sz="240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zh-CN" alt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40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zh-CN" alt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Diag</m:t>
                        </m:r>
                      </m:fName>
                      <m:e>
                        <m:d>
                          <m:dPr>
                            <m:ctrlPr>
                              <a:rPr lang="zh-CN" alt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增强同 </a:t>
                </a: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class 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节点的消息传递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CA2A1E-A013-41ED-BF68-818BC0DC0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300" y="880057"/>
                <a:ext cx="4843387" cy="830997"/>
              </a:xfrm>
              <a:prstGeom prst="rect">
                <a:avLst/>
              </a:prstGeom>
              <a:blipFill>
                <a:blip r:embed="rId3"/>
                <a:stretch>
                  <a:fillRect l="-1887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6253B61-6FF0-487F-B8EC-58F36626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193" y="1752617"/>
            <a:ext cx="9523614" cy="4315964"/>
          </a:xfrm>
          <a:prstGeom prst="rect">
            <a:avLst/>
          </a:prstGeom>
          <a:ln w="12700">
            <a:solidFill>
              <a:schemeClr val="bg1">
                <a:lumMod val="95000"/>
              </a:schemeClr>
            </a:solidFill>
          </a:ln>
        </p:spPr>
      </p:pic>
      <p:sp>
        <p:nvSpPr>
          <p:cNvPr id="6" name="页脚占位符 2">
            <a:extLst>
              <a:ext uri="{FF2B5EF4-FFF2-40B4-BE49-F238E27FC236}">
                <a16:creationId xmlns:a16="http://schemas.microsoft.com/office/drawing/2014/main" id="{0FD25983-1E4F-44BE-B25D-9B975146578B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38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4FC22F9-8149-4CAF-964B-2314987A99DA}"/>
              </a:ext>
            </a:extLst>
          </p:cNvPr>
          <p:cNvSpPr txBox="1"/>
          <p:nvPr/>
        </p:nvSpPr>
        <p:spPr>
          <a:xfrm>
            <a:off x="489242" y="209594"/>
            <a:ext cx="587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图数据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A650C61-7395-419C-8495-E8C03CAC04D2}"/>
              </a:ext>
            </a:extLst>
          </p:cNvPr>
          <p:cNvSpPr txBox="1"/>
          <p:nvPr/>
        </p:nvSpPr>
        <p:spPr>
          <a:xfrm>
            <a:off x="412258" y="5143639"/>
            <a:ext cx="11367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Graphs can model the relationships between many different types of data, including web pages (left), social connections (center), or molecules (right).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BD1751-1CD2-4DB9-819F-4C6C0192FD85}"/>
              </a:ext>
            </a:extLst>
          </p:cNvPr>
          <p:cNvGrpSpPr/>
          <p:nvPr/>
        </p:nvGrpSpPr>
        <p:grpSpPr>
          <a:xfrm>
            <a:off x="285252" y="1520214"/>
            <a:ext cx="11621496" cy="3113747"/>
            <a:chOff x="-76908" y="1664754"/>
            <a:chExt cx="11315737" cy="303182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A4B37F8-713C-4BE4-A0CD-5618AB013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545"/>
            <a:stretch/>
          </p:blipFill>
          <p:spPr>
            <a:xfrm>
              <a:off x="-76908" y="1731536"/>
              <a:ext cx="4822924" cy="289826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BCEDDE74-324E-47C8-AEAE-09A1170D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7455" y="1665847"/>
              <a:ext cx="2936775" cy="3029638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2A0E0A5-D8F8-4780-BC2C-45C2A0744CF0}"/>
                </a:ext>
              </a:extLst>
            </p:cNvPr>
            <p:cNvGrpSpPr/>
            <p:nvPr/>
          </p:nvGrpSpPr>
          <p:grpSpPr>
            <a:xfrm>
              <a:off x="7865670" y="1664754"/>
              <a:ext cx="3373159" cy="3031825"/>
              <a:chOff x="7865670" y="1914044"/>
              <a:chExt cx="3291913" cy="29588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CC2051CF-169A-4427-B5C6-C1F01BD90C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000"/>
              <a:stretch/>
            </p:blipFill>
            <p:spPr>
              <a:xfrm>
                <a:off x="7865670" y="1914044"/>
                <a:ext cx="3291913" cy="2958800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7947EA26-CC54-4C7C-A491-C63D15BDF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4077" y="4349560"/>
                <a:ext cx="1253506" cy="3276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754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Compared to CPGNN</a:t>
            </a:r>
            <a:r>
              <a:rPr lang="en-US" altLang="zh-CN" sz="2800" b="1" spc="200" baseline="30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[2]</a:t>
            </a:r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0A5CE5F7-DD55-45D8-A9AD-3968176E4EF9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[2]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Zhu, Jiong, et al. "Graph neural networks with heterophily." Proceedings of the AAAI Conference on Artificial Intelligence. Vol. 35. No. 12. 2021.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1D21303-2C23-4462-B2BE-83D42A493F28}"/>
                  </a:ext>
                </a:extLst>
              </p:cNvPr>
              <p:cNvSpPr txBox="1"/>
              <p:nvPr/>
            </p:nvSpPr>
            <p:spPr>
              <a:xfrm>
                <a:off x="297377" y="734948"/>
                <a:ext cx="11597246" cy="2722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𝐇</m:t>
                        </m:r>
                      </m:e>
                    </m:acc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𝑆𝑖𝑛𝑘h𝑜𝑟𝑛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unc>
                      <m:func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𝐾𝑛𝑜𝑝𝑝</m:t>
                        </m:r>
                      </m:fName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1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𝐘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z="2000" kern="100">
                                    <a:effectLst/>
                                    <a:latin typeface="微软雅黑" panose="020B0503020204020204" pitchFamily="34" charset="-122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train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000" kern="100">
                                    <a:effectLst/>
                                    <a:latin typeface="微软雅黑" panose="020B0503020204020204" pitchFamily="34" charset="-122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altLang="zh-CN" sz="2000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⊤</m:t>
                                </m:r>
                              </m:sup>
                            </m:sSubSup>
                            <m:r>
                              <a:rPr lang="en-US" altLang="zh-CN" sz="2000" b="1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𝐀</m:t>
                            </m:r>
                            <m:acc>
                              <m:accPr>
                                <m:chr m:val="̃"/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𝐁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altLang="zh-CN" sz="20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ba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𝑯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𝒴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0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</m:e>
                      <m:sup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000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zh-CN" altLang="en-US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</m:e>
                      <m:sup>
                        <m:d>
                          <m:dPr>
                            <m:ctrlP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zh-CN" altLang="en-US" sz="200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</m:e>
                      <m:sup>
                        <m:d>
                          <m:dPr>
                            <m:ctrlP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zh-CN" altLang="en-US" sz="200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</m:e>
                      <m:sup>
                        <m:d>
                          <m:dPr>
                            <m:ctrlP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 i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bar>
                      <m:barPr>
                        <m:pos m:val="top"/>
                        <m:ctrlPr>
                          <a:rPr lang="zh-CN" alt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zh-CN" alt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bar>
                  </m:oMath>
                </a14:m>
                <a:r>
                  <a:rPr lang="en-US" altLang="zh-CN" sz="20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endPara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</m:e>
                      <m:sup>
                        <m:d>
                          <m:dPr>
                            <m:ctrlP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 i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bar>
                      <m:barPr>
                        <m:pos m:val="top"/>
                        <m:ctrlPr>
                          <a:rPr lang="zh-CN" alt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zh-CN" alt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bar>
                  </m:oMath>
                </a14:m>
                <a:r>
                  <a:rPr lang="en-US" altLang="zh-CN" sz="20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相当于是对 </a:t>
                </a:r>
                <a14:m>
                  <m:oMath xmlns:m="http://schemas.openxmlformats.org/officeDocument/2006/math">
                    <m:r>
                      <a:rPr lang="en-US" altLang="zh-CN" sz="2000" i="1" kern="1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zh-CN" sz="2000" i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中的类在各个 </a:t>
                </a:r>
                <a:r>
                  <a:rPr lang="en-US" altLang="zh-CN" sz="20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node </a:t>
                </a:r>
                <a:r>
                  <a:rPr lang="zh-CN" altLang="en-US" sz="20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的分布（指 </a:t>
                </a:r>
                <a14:m>
                  <m:oMath xmlns:m="http://schemas.openxmlformats.org/officeDocument/2006/math">
                    <m:r>
                      <a:rPr lang="en-US" altLang="zh-CN" sz="2000" i="1" kern="1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20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的每一列）进行了聚合（根据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pos m:val="top"/>
                        <m:ctrlPr>
                          <a:rPr lang="zh-CN" alt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zh-CN" alt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bar>
                  </m:oMath>
                </a14:m>
                <a:r>
                  <a:rPr lang="zh-CN" altLang="en-US" sz="20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提供的权重）</a:t>
                </a:r>
                <a:endParaRPr lang="en-US" altLang="zh-CN" sz="20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1D21303-2C23-4462-B2BE-83D42A493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77" y="734948"/>
                <a:ext cx="11597246" cy="2722348"/>
              </a:xfrm>
              <a:prstGeom prst="rect">
                <a:avLst/>
              </a:prstGeom>
              <a:blipFill>
                <a:blip r:embed="rId3"/>
                <a:stretch>
                  <a:fillRect r="-2681" b="-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16BF54B7-F94D-468D-AF61-5F38168EADED}"/>
              </a:ext>
            </a:extLst>
          </p:cNvPr>
          <p:cNvGrpSpPr/>
          <p:nvPr/>
        </p:nvGrpSpPr>
        <p:grpSpPr>
          <a:xfrm>
            <a:off x="386277" y="3294281"/>
            <a:ext cx="3271323" cy="2946196"/>
            <a:chOff x="2149476" y="3584195"/>
            <a:chExt cx="2947215" cy="2654300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44236FEC-0169-4552-A15B-A16186F45E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49476" y="3584195"/>
              <a:ext cx="2432050" cy="265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1AB64713-A01F-4C17-8BD4-5E74DEDFE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4473575"/>
              <a:ext cx="431800" cy="431800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0687D4F-1DEB-4DB5-9717-FAB42D10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4905375"/>
              <a:ext cx="431800" cy="434975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741534BE-8C9B-4612-8436-F2490D389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5340350"/>
              <a:ext cx="431800" cy="431800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5F254498-F6E5-47BE-8D8A-CFDE717BF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5772150"/>
              <a:ext cx="431800" cy="433388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D8CE4834-E8B5-4D51-8803-A09CD09EA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7713" y="4473575"/>
              <a:ext cx="434975" cy="431800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6701D863-DAD1-41C0-B5EB-A6483FF6E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7713" y="4905375"/>
              <a:ext cx="434975" cy="434975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8C9AC978-36D9-40B7-AD12-E7153C165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7713" y="5340350"/>
              <a:ext cx="434975" cy="431800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04D62BA0-55A2-4A15-8355-EFAF6F9A4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7713" y="5772150"/>
              <a:ext cx="434975" cy="433388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AD0BF226-0038-4CB1-B42D-E35C0EB9B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738" y="4473575"/>
              <a:ext cx="433388" cy="431800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450A9D76-4194-41D3-9990-5ABC7E810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738" y="4905375"/>
              <a:ext cx="433388" cy="434975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09EED563-9AC5-4AF0-A5F3-745A77CDB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738" y="5340350"/>
              <a:ext cx="433388" cy="431800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07A11FEB-01FD-4EF3-A4A4-76C5CB605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738" y="5772150"/>
              <a:ext cx="433388" cy="433388"/>
            </a:xfrm>
            <a:prstGeom prst="rect">
              <a:avLst/>
            </a:prstGeom>
            <a:noFill/>
            <a:ln w="20638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BC5D4806-174E-4703-A536-41CABBE92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238" y="4014788"/>
              <a:ext cx="449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Class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8694E05-A9A5-44DE-B20A-BA7FE6125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063" y="4208463"/>
              <a:ext cx="1635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11F03120-114C-405C-83DE-DAD59CDF9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7101" y="4208463"/>
              <a:ext cx="1635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55CAE130-2B32-48EE-A0E4-88A06200D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013" y="4208463"/>
              <a:ext cx="1635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61262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79A2B4B0-7727-44C6-949E-FC35232D7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111" y="4579937"/>
              <a:ext cx="5524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54426A"/>
                  </a:solidFill>
                  <a:effectLst/>
                  <a:latin typeface="Calibri" panose="020F0502020204030204" pitchFamily="34" charset="0"/>
                </a:rPr>
                <a:t>Node 1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E9022FF9-52C1-473B-9403-55B305F5C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1763" y="5019675"/>
              <a:ext cx="163513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54426A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F0E15712-973E-4B90-9C8D-A1BFF0DE5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0651" y="5454650"/>
              <a:ext cx="1635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54426A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60044537-0CCB-4150-9A9E-3A714FAEB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0651" y="5889625"/>
              <a:ext cx="1635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54426A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376A778B-DEB6-4A05-B5CD-D9B1B320A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01" y="4394200"/>
              <a:ext cx="423863" cy="201613"/>
            </a:xfrm>
            <a:custGeom>
              <a:avLst/>
              <a:gdLst>
                <a:gd name="T0" fmla="*/ 265 w 267"/>
                <a:gd name="T1" fmla="*/ 1 h 127"/>
                <a:gd name="T2" fmla="*/ 266 w 267"/>
                <a:gd name="T3" fmla="*/ 4 h 127"/>
                <a:gd name="T4" fmla="*/ 267 w 267"/>
                <a:gd name="T5" fmla="*/ 9 h 127"/>
                <a:gd name="T6" fmla="*/ 267 w 267"/>
                <a:gd name="T7" fmla="*/ 18 h 127"/>
                <a:gd name="T8" fmla="*/ 266 w 267"/>
                <a:gd name="T9" fmla="*/ 26 h 127"/>
                <a:gd name="T10" fmla="*/ 260 w 267"/>
                <a:gd name="T11" fmla="*/ 37 h 127"/>
                <a:gd name="T12" fmla="*/ 253 w 267"/>
                <a:gd name="T13" fmla="*/ 48 h 127"/>
                <a:gd name="T14" fmla="*/ 246 w 267"/>
                <a:gd name="T15" fmla="*/ 58 h 127"/>
                <a:gd name="T16" fmla="*/ 239 w 267"/>
                <a:gd name="T17" fmla="*/ 68 h 127"/>
                <a:gd name="T18" fmla="*/ 232 w 267"/>
                <a:gd name="T19" fmla="*/ 75 h 127"/>
                <a:gd name="T20" fmla="*/ 226 w 267"/>
                <a:gd name="T21" fmla="*/ 81 h 127"/>
                <a:gd name="T22" fmla="*/ 222 w 267"/>
                <a:gd name="T23" fmla="*/ 87 h 127"/>
                <a:gd name="T24" fmla="*/ 217 w 267"/>
                <a:gd name="T25" fmla="*/ 92 h 127"/>
                <a:gd name="T26" fmla="*/ 209 w 267"/>
                <a:gd name="T27" fmla="*/ 96 h 127"/>
                <a:gd name="T28" fmla="*/ 198 w 267"/>
                <a:gd name="T29" fmla="*/ 103 h 127"/>
                <a:gd name="T30" fmla="*/ 185 w 267"/>
                <a:gd name="T31" fmla="*/ 110 h 127"/>
                <a:gd name="T32" fmla="*/ 173 w 267"/>
                <a:gd name="T33" fmla="*/ 116 h 127"/>
                <a:gd name="T34" fmla="*/ 163 w 267"/>
                <a:gd name="T35" fmla="*/ 120 h 127"/>
                <a:gd name="T36" fmla="*/ 152 w 267"/>
                <a:gd name="T37" fmla="*/ 122 h 127"/>
                <a:gd name="T38" fmla="*/ 140 w 267"/>
                <a:gd name="T39" fmla="*/ 124 h 127"/>
                <a:gd name="T40" fmla="*/ 126 w 267"/>
                <a:gd name="T41" fmla="*/ 125 h 127"/>
                <a:gd name="T42" fmla="*/ 115 w 267"/>
                <a:gd name="T43" fmla="*/ 126 h 127"/>
                <a:gd name="T44" fmla="*/ 107 w 267"/>
                <a:gd name="T45" fmla="*/ 127 h 127"/>
                <a:gd name="T46" fmla="*/ 101 w 267"/>
                <a:gd name="T47" fmla="*/ 127 h 127"/>
                <a:gd name="T48" fmla="*/ 94 w 267"/>
                <a:gd name="T49" fmla="*/ 127 h 127"/>
                <a:gd name="T50" fmla="*/ 86 w 267"/>
                <a:gd name="T51" fmla="*/ 126 h 127"/>
                <a:gd name="T52" fmla="*/ 74 w 267"/>
                <a:gd name="T53" fmla="*/ 124 h 127"/>
                <a:gd name="T54" fmla="*/ 65 w 267"/>
                <a:gd name="T55" fmla="*/ 121 h 127"/>
                <a:gd name="T56" fmla="*/ 57 w 267"/>
                <a:gd name="T57" fmla="*/ 118 h 127"/>
                <a:gd name="T58" fmla="*/ 51 w 267"/>
                <a:gd name="T59" fmla="*/ 112 h 127"/>
                <a:gd name="T60" fmla="*/ 43 w 267"/>
                <a:gd name="T61" fmla="*/ 105 h 127"/>
                <a:gd name="T62" fmla="*/ 33 w 267"/>
                <a:gd name="T63" fmla="*/ 98 h 127"/>
                <a:gd name="T64" fmla="*/ 24 w 267"/>
                <a:gd name="T65" fmla="*/ 90 h 127"/>
                <a:gd name="T66" fmla="*/ 17 w 267"/>
                <a:gd name="T67" fmla="*/ 82 h 127"/>
                <a:gd name="T68" fmla="*/ 13 w 267"/>
                <a:gd name="T69" fmla="*/ 74 h 127"/>
                <a:gd name="T70" fmla="*/ 9 w 267"/>
                <a:gd name="T71" fmla="*/ 64 h 127"/>
                <a:gd name="T72" fmla="*/ 4 w 267"/>
                <a:gd name="T73" fmla="*/ 57 h 127"/>
                <a:gd name="T74" fmla="*/ 1 w 267"/>
                <a:gd name="T75" fmla="*/ 51 h 127"/>
                <a:gd name="T76" fmla="*/ 0 w 267"/>
                <a:gd name="T77" fmla="*/ 4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7" h="127">
                  <a:moveTo>
                    <a:pt x="264" y="0"/>
                  </a:moveTo>
                  <a:lnTo>
                    <a:pt x="265" y="1"/>
                  </a:lnTo>
                  <a:lnTo>
                    <a:pt x="266" y="1"/>
                  </a:lnTo>
                  <a:lnTo>
                    <a:pt x="266" y="4"/>
                  </a:lnTo>
                  <a:lnTo>
                    <a:pt x="267" y="6"/>
                  </a:lnTo>
                  <a:lnTo>
                    <a:pt x="267" y="9"/>
                  </a:lnTo>
                  <a:lnTo>
                    <a:pt x="267" y="14"/>
                  </a:lnTo>
                  <a:lnTo>
                    <a:pt x="267" y="18"/>
                  </a:lnTo>
                  <a:lnTo>
                    <a:pt x="267" y="22"/>
                  </a:lnTo>
                  <a:lnTo>
                    <a:pt x="266" y="26"/>
                  </a:lnTo>
                  <a:lnTo>
                    <a:pt x="264" y="31"/>
                  </a:lnTo>
                  <a:lnTo>
                    <a:pt x="260" y="37"/>
                  </a:lnTo>
                  <a:lnTo>
                    <a:pt x="256" y="42"/>
                  </a:lnTo>
                  <a:lnTo>
                    <a:pt x="253" y="48"/>
                  </a:lnTo>
                  <a:lnTo>
                    <a:pt x="249" y="54"/>
                  </a:lnTo>
                  <a:lnTo>
                    <a:pt x="246" y="58"/>
                  </a:lnTo>
                  <a:lnTo>
                    <a:pt x="243" y="63"/>
                  </a:lnTo>
                  <a:lnTo>
                    <a:pt x="239" y="68"/>
                  </a:lnTo>
                  <a:lnTo>
                    <a:pt x="236" y="71"/>
                  </a:lnTo>
                  <a:lnTo>
                    <a:pt x="232" y="75"/>
                  </a:lnTo>
                  <a:lnTo>
                    <a:pt x="230" y="79"/>
                  </a:lnTo>
                  <a:lnTo>
                    <a:pt x="226" y="81"/>
                  </a:lnTo>
                  <a:lnTo>
                    <a:pt x="223" y="84"/>
                  </a:lnTo>
                  <a:lnTo>
                    <a:pt x="222" y="87"/>
                  </a:lnTo>
                  <a:lnTo>
                    <a:pt x="219" y="88"/>
                  </a:lnTo>
                  <a:lnTo>
                    <a:pt x="217" y="92"/>
                  </a:lnTo>
                  <a:lnTo>
                    <a:pt x="214" y="95"/>
                  </a:lnTo>
                  <a:lnTo>
                    <a:pt x="209" y="96"/>
                  </a:lnTo>
                  <a:lnTo>
                    <a:pt x="204" y="100"/>
                  </a:lnTo>
                  <a:lnTo>
                    <a:pt x="198" y="103"/>
                  </a:lnTo>
                  <a:lnTo>
                    <a:pt x="192" y="107"/>
                  </a:lnTo>
                  <a:lnTo>
                    <a:pt x="185" y="110"/>
                  </a:lnTo>
                  <a:lnTo>
                    <a:pt x="180" y="112"/>
                  </a:lnTo>
                  <a:lnTo>
                    <a:pt x="173" y="116"/>
                  </a:lnTo>
                  <a:lnTo>
                    <a:pt x="168" y="118"/>
                  </a:lnTo>
                  <a:lnTo>
                    <a:pt x="163" y="120"/>
                  </a:lnTo>
                  <a:lnTo>
                    <a:pt x="158" y="121"/>
                  </a:lnTo>
                  <a:lnTo>
                    <a:pt x="152" y="122"/>
                  </a:lnTo>
                  <a:lnTo>
                    <a:pt x="146" y="123"/>
                  </a:lnTo>
                  <a:lnTo>
                    <a:pt x="140" y="124"/>
                  </a:lnTo>
                  <a:lnTo>
                    <a:pt x="132" y="124"/>
                  </a:lnTo>
                  <a:lnTo>
                    <a:pt x="126" y="125"/>
                  </a:lnTo>
                  <a:lnTo>
                    <a:pt x="120" y="126"/>
                  </a:lnTo>
                  <a:lnTo>
                    <a:pt x="115" y="126"/>
                  </a:lnTo>
                  <a:lnTo>
                    <a:pt x="111" y="127"/>
                  </a:lnTo>
                  <a:lnTo>
                    <a:pt x="107" y="127"/>
                  </a:lnTo>
                  <a:lnTo>
                    <a:pt x="104" y="127"/>
                  </a:lnTo>
                  <a:lnTo>
                    <a:pt x="101" y="127"/>
                  </a:lnTo>
                  <a:lnTo>
                    <a:pt x="97" y="127"/>
                  </a:lnTo>
                  <a:lnTo>
                    <a:pt x="94" y="127"/>
                  </a:lnTo>
                  <a:lnTo>
                    <a:pt x="90" y="127"/>
                  </a:lnTo>
                  <a:lnTo>
                    <a:pt x="86" y="126"/>
                  </a:lnTo>
                  <a:lnTo>
                    <a:pt x="80" y="126"/>
                  </a:lnTo>
                  <a:lnTo>
                    <a:pt x="74" y="124"/>
                  </a:lnTo>
                  <a:lnTo>
                    <a:pt x="70" y="123"/>
                  </a:lnTo>
                  <a:lnTo>
                    <a:pt x="65" y="121"/>
                  </a:lnTo>
                  <a:lnTo>
                    <a:pt x="61" y="120"/>
                  </a:lnTo>
                  <a:lnTo>
                    <a:pt x="57" y="118"/>
                  </a:lnTo>
                  <a:lnTo>
                    <a:pt x="54" y="115"/>
                  </a:lnTo>
                  <a:lnTo>
                    <a:pt x="51" y="112"/>
                  </a:lnTo>
                  <a:lnTo>
                    <a:pt x="48" y="109"/>
                  </a:lnTo>
                  <a:lnTo>
                    <a:pt x="43" y="105"/>
                  </a:lnTo>
                  <a:lnTo>
                    <a:pt x="38" y="102"/>
                  </a:lnTo>
                  <a:lnTo>
                    <a:pt x="33" y="98"/>
                  </a:lnTo>
                  <a:lnTo>
                    <a:pt x="28" y="95"/>
                  </a:lnTo>
                  <a:lnTo>
                    <a:pt x="24" y="90"/>
                  </a:lnTo>
                  <a:lnTo>
                    <a:pt x="21" y="87"/>
                  </a:lnTo>
                  <a:lnTo>
                    <a:pt x="17" y="82"/>
                  </a:lnTo>
                  <a:lnTo>
                    <a:pt x="16" y="79"/>
                  </a:lnTo>
                  <a:lnTo>
                    <a:pt x="13" y="74"/>
                  </a:lnTo>
                  <a:lnTo>
                    <a:pt x="11" y="69"/>
                  </a:lnTo>
                  <a:lnTo>
                    <a:pt x="9" y="64"/>
                  </a:lnTo>
                  <a:lnTo>
                    <a:pt x="6" y="60"/>
                  </a:lnTo>
                  <a:lnTo>
                    <a:pt x="4" y="57"/>
                  </a:lnTo>
                  <a:lnTo>
                    <a:pt x="2" y="54"/>
                  </a:lnTo>
                  <a:lnTo>
                    <a:pt x="1" y="51"/>
                  </a:lnTo>
                  <a:lnTo>
                    <a:pt x="1" y="47"/>
                  </a:lnTo>
                  <a:lnTo>
                    <a:pt x="0" y="45"/>
                  </a:lnTo>
                  <a:lnTo>
                    <a:pt x="0" y="42"/>
                  </a:lnTo>
                </a:path>
              </a:pathLst>
            </a:cu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A4D534D6-8A43-42BB-A14D-55F7CCD1E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8163" y="4433888"/>
              <a:ext cx="111125" cy="127000"/>
            </a:xfrm>
            <a:custGeom>
              <a:avLst/>
              <a:gdLst>
                <a:gd name="T0" fmla="*/ 2 w 70"/>
                <a:gd name="T1" fmla="*/ 80 h 80"/>
                <a:gd name="T2" fmla="*/ 2 w 70"/>
                <a:gd name="T3" fmla="*/ 80 h 80"/>
                <a:gd name="T4" fmla="*/ 2 w 70"/>
                <a:gd name="T5" fmla="*/ 79 h 80"/>
                <a:gd name="T6" fmla="*/ 2 w 70"/>
                <a:gd name="T7" fmla="*/ 77 h 80"/>
                <a:gd name="T8" fmla="*/ 2 w 70"/>
                <a:gd name="T9" fmla="*/ 75 h 80"/>
                <a:gd name="T10" fmla="*/ 2 w 70"/>
                <a:gd name="T11" fmla="*/ 72 h 80"/>
                <a:gd name="T12" fmla="*/ 2 w 70"/>
                <a:gd name="T13" fmla="*/ 69 h 80"/>
                <a:gd name="T14" fmla="*/ 2 w 70"/>
                <a:gd name="T15" fmla="*/ 65 h 80"/>
                <a:gd name="T16" fmla="*/ 2 w 70"/>
                <a:gd name="T17" fmla="*/ 62 h 80"/>
                <a:gd name="T18" fmla="*/ 2 w 70"/>
                <a:gd name="T19" fmla="*/ 58 h 80"/>
                <a:gd name="T20" fmla="*/ 2 w 70"/>
                <a:gd name="T21" fmla="*/ 54 h 80"/>
                <a:gd name="T22" fmla="*/ 2 w 70"/>
                <a:gd name="T23" fmla="*/ 50 h 80"/>
                <a:gd name="T24" fmla="*/ 1 w 70"/>
                <a:gd name="T25" fmla="*/ 46 h 80"/>
                <a:gd name="T26" fmla="*/ 0 w 70"/>
                <a:gd name="T27" fmla="*/ 41 h 80"/>
                <a:gd name="T28" fmla="*/ 0 w 70"/>
                <a:gd name="T29" fmla="*/ 38 h 80"/>
                <a:gd name="T30" fmla="*/ 0 w 70"/>
                <a:gd name="T31" fmla="*/ 33 h 80"/>
                <a:gd name="T32" fmla="*/ 0 w 70"/>
                <a:gd name="T33" fmla="*/ 30 h 80"/>
                <a:gd name="T34" fmla="*/ 0 w 70"/>
                <a:gd name="T35" fmla="*/ 26 h 80"/>
                <a:gd name="T36" fmla="*/ 0 w 70"/>
                <a:gd name="T37" fmla="*/ 22 h 80"/>
                <a:gd name="T38" fmla="*/ 0 w 70"/>
                <a:gd name="T39" fmla="*/ 20 h 80"/>
                <a:gd name="T40" fmla="*/ 0 w 70"/>
                <a:gd name="T41" fmla="*/ 16 h 80"/>
                <a:gd name="T42" fmla="*/ 0 w 70"/>
                <a:gd name="T43" fmla="*/ 13 h 80"/>
                <a:gd name="T44" fmla="*/ 0 w 70"/>
                <a:gd name="T45" fmla="*/ 9 h 80"/>
                <a:gd name="T46" fmla="*/ 0 w 70"/>
                <a:gd name="T47" fmla="*/ 5 h 80"/>
                <a:gd name="T48" fmla="*/ 1 w 70"/>
                <a:gd name="T49" fmla="*/ 3 h 80"/>
                <a:gd name="T50" fmla="*/ 4 w 70"/>
                <a:gd name="T51" fmla="*/ 1 h 80"/>
                <a:gd name="T52" fmla="*/ 7 w 70"/>
                <a:gd name="T53" fmla="*/ 1 h 80"/>
                <a:gd name="T54" fmla="*/ 9 w 70"/>
                <a:gd name="T55" fmla="*/ 1 h 80"/>
                <a:gd name="T56" fmla="*/ 13 w 70"/>
                <a:gd name="T57" fmla="*/ 0 h 80"/>
                <a:gd name="T58" fmla="*/ 17 w 70"/>
                <a:gd name="T59" fmla="*/ 1 h 80"/>
                <a:gd name="T60" fmla="*/ 21 w 70"/>
                <a:gd name="T61" fmla="*/ 1 h 80"/>
                <a:gd name="T62" fmla="*/ 25 w 70"/>
                <a:gd name="T63" fmla="*/ 1 h 80"/>
                <a:gd name="T64" fmla="*/ 29 w 70"/>
                <a:gd name="T65" fmla="*/ 1 h 80"/>
                <a:gd name="T66" fmla="*/ 33 w 70"/>
                <a:gd name="T67" fmla="*/ 1 h 80"/>
                <a:gd name="T68" fmla="*/ 38 w 70"/>
                <a:gd name="T69" fmla="*/ 1 h 80"/>
                <a:gd name="T70" fmla="*/ 42 w 70"/>
                <a:gd name="T71" fmla="*/ 1 h 80"/>
                <a:gd name="T72" fmla="*/ 46 w 70"/>
                <a:gd name="T73" fmla="*/ 1 h 80"/>
                <a:gd name="T74" fmla="*/ 50 w 70"/>
                <a:gd name="T75" fmla="*/ 1 h 80"/>
                <a:gd name="T76" fmla="*/ 53 w 70"/>
                <a:gd name="T77" fmla="*/ 1 h 80"/>
                <a:gd name="T78" fmla="*/ 56 w 70"/>
                <a:gd name="T79" fmla="*/ 1 h 80"/>
                <a:gd name="T80" fmla="*/ 60 w 70"/>
                <a:gd name="T81" fmla="*/ 1 h 80"/>
                <a:gd name="T82" fmla="*/ 63 w 70"/>
                <a:gd name="T83" fmla="*/ 1 h 80"/>
                <a:gd name="T84" fmla="*/ 67 w 70"/>
                <a:gd name="T85" fmla="*/ 1 h 80"/>
                <a:gd name="T86" fmla="*/ 70 w 70"/>
                <a:gd name="T87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80">
                  <a:moveTo>
                    <a:pt x="2" y="80"/>
                  </a:moveTo>
                  <a:lnTo>
                    <a:pt x="2" y="80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2" y="75"/>
                  </a:lnTo>
                  <a:lnTo>
                    <a:pt x="2" y="72"/>
                  </a:lnTo>
                  <a:lnTo>
                    <a:pt x="2" y="69"/>
                  </a:lnTo>
                  <a:lnTo>
                    <a:pt x="2" y="65"/>
                  </a:lnTo>
                  <a:lnTo>
                    <a:pt x="2" y="62"/>
                  </a:lnTo>
                  <a:lnTo>
                    <a:pt x="2" y="58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1" y="46"/>
                  </a:lnTo>
                  <a:lnTo>
                    <a:pt x="0" y="41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5"/>
                  </a:lnTo>
                  <a:lnTo>
                    <a:pt x="1" y="3"/>
                  </a:lnTo>
                  <a:lnTo>
                    <a:pt x="4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7" y="1"/>
                  </a:lnTo>
                  <a:lnTo>
                    <a:pt x="21" y="1"/>
                  </a:lnTo>
                  <a:lnTo>
                    <a:pt x="25" y="1"/>
                  </a:lnTo>
                  <a:lnTo>
                    <a:pt x="29" y="1"/>
                  </a:lnTo>
                  <a:lnTo>
                    <a:pt x="33" y="1"/>
                  </a:lnTo>
                  <a:lnTo>
                    <a:pt x="38" y="1"/>
                  </a:lnTo>
                  <a:lnTo>
                    <a:pt x="42" y="1"/>
                  </a:lnTo>
                  <a:lnTo>
                    <a:pt x="46" y="1"/>
                  </a:lnTo>
                  <a:lnTo>
                    <a:pt x="50" y="1"/>
                  </a:lnTo>
                  <a:lnTo>
                    <a:pt x="53" y="1"/>
                  </a:lnTo>
                  <a:lnTo>
                    <a:pt x="56" y="1"/>
                  </a:lnTo>
                  <a:lnTo>
                    <a:pt x="60" y="1"/>
                  </a:lnTo>
                  <a:lnTo>
                    <a:pt x="63" y="1"/>
                  </a:lnTo>
                  <a:lnTo>
                    <a:pt x="67" y="1"/>
                  </a:lnTo>
                  <a:lnTo>
                    <a:pt x="70" y="2"/>
                  </a:lnTo>
                </a:path>
              </a:pathLst>
            </a:cu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994DB1AE-ADDE-4AF0-87FE-39D98FE6B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238" y="3908425"/>
              <a:ext cx="777875" cy="196850"/>
            </a:xfrm>
            <a:custGeom>
              <a:avLst/>
              <a:gdLst>
                <a:gd name="T0" fmla="*/ 489 w 490"/>
                <a:gd name="T1" fmla="*/ 124 h 124"/>
                <a:gd name="T2" fmla="*/ 486 w 490"/>
                <a:gd name="T3" fmla="*/ 122 h 124"/>
                <a:gd name="T4" fmla="*/ 479 w 490"/>
                <a:gd name="T5" fmla="*/ 118 h 124"/>
                <a:gd name="T6" fmla="*/ 472 w 490"/>
                <a:gd name="T7" fmla="*/ 114 h 124"/>
                <a:gd name="T8" fmla="*/ 462 w 490"/>
                <a:gd name="T9" fmla="*/ 107 h 124"/>
                <a:gd name="T10" fmla="*/ 449 w 490"/>
                <a:gd name="T11" fmla="*/ 98 h 124"/>
                <a:gd name="T12" fmla="*/ 437 w 490"/>
                <a:gd name="T13" fmla="*/ 90 h 124"/>
                <a:gd name="T14" fmla="*/ 428 w 490"/>
                <a:gd name="T15" fmla="*/ 82 h 124"/>
                <a:gd name="T16" fmla="*/ 417 w 490"/>
                <a:gd name="T17" fmla="*/ 75 h 124"/>
                <a:gd name="T18" fmla="*/ 405 w 490"/>
                <a:gd name="T19" fmla="*/ 69 h 124"/>
                <a:gd name="T20" fmla="*/ 395 w 490"/>
                <a:gd name="T21" fmla="*/ 63 h 124"/>
                <a:gd name="T22" fmla="*/ 386 w 490"/>
                <a:gd name="T23" fmla="*/ 57 h 124"/>
                <a:gd name="T24" fmla="*/ 377 w 490"/>
                <a:gd name="T25" fmla="*/ 52 h 124"/>
                <a:gd name="T26" fmla="*/ 368 w 490"/>
                <a:gd name="T27" fmla="*/ 47 h 124"/>
                <a:gd name="T28" fmla="*/ 359 w 490"/>
                <a:gd name="T29" fmla="*/ 42 h 124"/>
                <a:gd name="T30" fmla="*/ 349 w 490"/>
                <a:gd name="T31" fmla="*/ 39 h 124"/>
                <a:gd name="T32" fmla="*/ 339 w 490"/>
                <a:gd name="T33" fmla="*/ 34 h 124"/>
                <a:gd name="T34" fmla="*/ 328 w 490"/>
                <a:gd name="T35" fmla="*/ 31 h 124"/>
                <a:gd name="T36" fmla="*/ 317 w 490"/>
                <a:gd name="T37" fmla="*/ 25 h 124"/>
                <a:gd name="T38" fmla="*/ 306 w 490"/>
                <a:gd name="T39" fmla="*/ 20 h 124"/>
                <a:gd name="T40" fmla="*/ 297 w 490"/>
                <a:gd name="T41" fmla="*/ 17 h 124"/>
                <a:gd name="T42" fmla="*/ 290 w 490"/>
                <a:gd name="T43" fmla="*/ 16 h 124"/>
                <a:gd name="T44" fmla="*/ 282 w 490"/>
                <a:gd name="T45" fmla="*/ 16 h 124"/>
                <a:gd name="T46" fmla="*/ 271 w 490"/>
                <a:gd name="T47" fmla="*/ 13 h 124"/>
                <a:gd name="T48" fmla="*/ 257 w 490"/>
                <a:gd name="T49" fmla="*/ 9 h 124"/>
                <a:gd name="T50" fmla="*/ 243 w 490"/>
                <a:gd name="T51" fmla="*/ 6 h 124"/>
                <a:gd name="T52" fmla="*/ 231 w 490"/>
                <a:gd name="T53" fmla="*/ 3 h 124"/>
                <a:gd name="T54" fmla="*/ 222 w 490"/>
                <a:gd name="T55" fmla="*/ 1 h 124"/>
                <a:gd name="T56" fmla="*/ 210 w 490"/>
                <a:gd name="T57" fmla="*/ 0 h 124"/>
                <a:gd name="T58" fmla="*/ 199 w 490"/>
                <a:gd name="T59" fmla="*/ 0 h 124"/>
                <a:gd name="T60" fmla="*/ 189 w 490"/>
                <a:gd name="T61" fmla="*/ 0 h 124"/>
                <a:gd name="T62" fmla="*/ 182 w 490"/>
                <a:gd name="T63" fmla="*/ 0 h 124"/>
                <a:gd name="T64" fmla="*/ 175 w 490"/>
                <a:gd name="T65" fmla="*/ 0 h 124"/>
                <a:gd name="T66" fmla="*/ 169 w 490"/>
                <a:gd name="T67" fmla="*/ 0 h 124"/>
                <a:gd name="T68" fmla="*/ 161 w 490"/>
                <a:gd name="T69" fmla="*/ 0 h 124"/>
                <a:gd name="T70" fmla="*/ 150 w 490"/>
                <a:gd name="T71" fmla="*/ 0 h 124"/>
                <a:gd name="T72" fmla="*/ 139 w 490"/>
                <a:gd name="T73" fmla="*/ 0 h 124"/>
                <a:gd name="T74" fmla="*/ 129 w 490"/>
                <a:gd name="T75" fmla="*/ 0 h 124"/>
                <a:gd name="T76" fmla="*/ 120 w 490"/>
                <a:gd name="T77" fmla="*/ 2 h 124"/>
                <a:gd name="T78" fmla="*/ 111 w 490"/>
                <a:gd name="T79" fmla="*/ 6 h 124"/>
                <a:gd name="T80" fmla="*/ 103 w 490"/>
                <a:gd name="T81" fmla="*/ 9 h 124"/>
                <a:gd name="T82" fmla="*/ 96 w 490"/>
                <a:gd name="T83" fmla="*/ 12 h 124"/>
                <a:gd name="T84" fmla="*/ 87 w 490"/>
                <a:gd name="T85" fmla="*/ 16 h 124"/>
                <a:gd name="T86" fmla="*/ 76 w 490"/>
                <a:gd name="T87" fmla="*/ 16 h 124"/>
                <a:gd name="T88" fmla="*/ 66 w 490"/>
                <a:gd name="T89" fmla="*/ 19 h 124"/>
                <a:gd name="T90" fmla="*/ 57 w 490"/>
                <a:gd name="T91" fmla="*/ 20 h 124"/>
                <a:gd name="T92" fmla="*/ 46 w 490"/>
                <a:gd name="T93" fmla="*/ 23 h 124"/>
                <a:gd name="T94" fmla="*/ 38 w 490"/>
                <a:gd name="T95" fmla="*/ 27 h 124"/>
                <a:gd name="T96" fmla="*/ 32 w 490"/>
                <a:gd name="T97" fmla="*/ 32 h 124"/>
                <a:gd name="T98" fmla="*/ 27 w 490"/>
                <a:gd name="T99" fmla="*/ 35 h 124"/>
                <a:gd name="T100" fmla="*/ 22 w 490"/>
                <a:gd name="T101" fmla="*/ 39 h 124"/>
                <a:gd name="T102" fmla="*/ 17 w 490"/>
                <a:gd name="T103" fmla="*/ 45 h 124"/>
                <a:gd name="T104" fmla="*/ 13 w 490"/>
                <a:gd name="T105" fmla="*/ 51 h 124"/>
                <a:gd name="T106" fmla="*/ 10 w 490"/>
                <a:gd name="T107" fmla="*/ 57 h 124"/>
                <a:gd name="T108" fmla="*/ 6 w 490"/>
                <a:gd name="T109" fmla="*/ 64 h 124"/>
                <a:gd name="T110" fmla="*/ 2 w 490"/>
                <a:gd name="T111" fmla="*/ 7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0" h="124">
                  <a:moveTo>
                    <a:pt x="490" y="124"/>
                  </a:moveTo>
                  <a:lnTo>
                    <a:pt x="489" y="124"/>
                  </a:lnTo>
                  <a:lnTo>
                    <a:pt x="487" y="123"/>
                  </a:lnTo>
                  <a:lnTo>
                    <a:pt x="486" y="122"/>
                  </a:lnTo>
                  <a:lnTo>
                    <a:pt x="483" y="119"/>
                  </a:lnTo>
                  <a:lnTo>
                    <a:pt x="479" y="118"/>
                  </a:lnTo>
                  <a:lnTo>
                    <a:pt x="475" y="116"/>
                  </a:lnTo>
                  <a:lnTo>
                    <a:pt x="472" y="114"/>
                  </a:lnTo>
                  <a:lnTo>
                    <a:pt x="467" y="111"/>
                  </a:lnTo>
                  <a:lnTo>
                    <a:pt x="462" y="107"/>
                  </a:lnTo>
                  <a:lnTo>
                    <a:pt x="456" y="102"/>
                  </a:lnTo>
                  <a:lnTo>
                    <a:pt x="449" y="98"/>
                  </a:lnTo>
                  <a:lnTo>
                    <a:pt x="443" y="94"/>
                  </a:lnTo>
                  <a:lnTo>
                    <a:pt x="437" y="90"/>
                  </a:lnTo>
                  <a:lnTo>
                    <a:pt x="432" y="86"/>
                  </a:lnTo>
                  <a:lnTo>
                    <a:pt x="428" y="82"/>
                  </a:lnTo>
                  <a:lnTo>
                    <a:pt x="422" y="78"/>
                  </a:lnTo>
                  <a:lnTo>
                    <a:pt x="417" y="75"/>
                  </a:lnTo>
                  <a:lnTo>
                    <a:pt x="412" y="71"/>
                  </a:lnTo>
                  <a:lnTo>
                    <a:pt x="405" y="69"/>
                  </a:lnTo>
                  <a:lnTo>
                    <a:pt x="400" y="66"/>
                  </a:lnTo>
                  <a:lnTo>
                    <a:pt x="395" y="63"/>
                  </a:lnTo>
                  <a:lnTo>
                    <a:pt x="391" y="61"/>
                  </a:lnTo>
                  <a:lnTo>
                    <a:pt x="386" y="57"/>
                  </a:lnTo>
                  <a:lnTo>
                    <a:pt x="381" y="55"/>
                  </a:lnTo>
                  <a:lnTo>
                    <a:pt x="377" y="52"/>
                  </a:lnTo>
                  <a:lnTo>
                    <a:pt x="373" y="49"/>
                  </a:lnTo>
                  <a:lnTo>
                    <a:pt x="368" y="47"/>
                  </a:lnTo>
                  <a:lnTo>
                    <a:pt x="364" y="45"/>
                  </a:lnTo>
                  <a:lnTo>
                    <a:pt x="359" y="42"/>
                  </a:lnTo>
                  <a:lnTo>
                    <a:pt x="354" y="41"/>
                  </a:lnTo>
                  <a:lnTo>
                    <a:pt x="349" y="39"/>
                  </a:lnTo>
                  <a:lnTo>
                    <a:pt x="343" y="37"/>
                  </a:lnTo>
                  <a:lnTo>
                    <a:pt x="339" y="34"/>
                  </a:lnTo>
                  <a:lnTo>
                    <a:pt x="334" y="33"/>
                  </a:lnTo>
                  <a:lnTo>
                    <a:pt x="328" y="31"/>
                  </a:lnTo>
                  <a:lnTo>
                    <a:pt x="323" y="28"/>
                  </a:lnTo>
                  <a:lnTo>
                    <a:pt x="317" y="25"/>
                  </a:lnTo>
                  <a:lnTo>
                    <a:pt x="311" y="23"/>
                  </a:lnTo>
                  <a:lnTo>
                    <a:pt x="306" y="20"/>
                  </a:lnTo>
                  <a:lnTo>
                    <a:pt x="302" y="18"/>
                  </a:lnTo>
                  <a:lnTo>
                    <a:pt x="297" y="17"/>
                  </a:lnTo>
                  <a:lnTo>
                    <a:pt x="294" y="16"/>
                  </a:lnTo>
                  <a:lnTo>
                    <a:pt x="290" y="16"/>
                  </a:lnTo>
                  <a:lnTo>
                    <a:pt x="287" y="16"/>
                  </a:lnTo>
                  <a:lnTo>
                    <a:pt x="282" y="16"/>
                  </a:lnTo>
                  <a:lnTo>
                    <a:pt x="277" y="15"/>
                  </a:lnTo>
                  <a:lnTo>
                    <a:pt x="271" y="13"/>
                  </a:lnTo>
                  <a:lnTo>
                    <a:pt x="264" y="11"/>
                  </a:lnTo>
                  <a:lnTo>
                    <a:pt x="257" y="9"/>
                  </a:lnTo>
                  <a:lnTo>
                    <a:pt x="250" y="8"/>
                  </a:lnTo>
                  <a:lnTo>
                    <a:pt x="243" y="6"/>
                  </a:lnTo>
                  <a:lnTo>
                    <a:pt x="237" y="4"/>
                  </a:lnTo>
                  <a:lnTo>
                    <a:pt x="231" y="3"/>
                  </a:lnTo>
                  <a:lnTo>
                    <a:pt x="227" y="2"/>
                  </a:lnTo>
                  <a:lnTo>
                    <a:pt x="222" y="1"/>
                  </a:lnTo>
                  <a:lnTo>
                    <a:pt x="216" y="0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199" y="0"/>
                  </a:lnTo>
                  <a:lnTo>
                    <a:pt x="194" y="0"/>
                  </a:lnTo>
                  <a:lnTo>
                    <a:pt x="189" y="0"/>
                  </a:lnTo>
                  <a:lnTo>
                    <a:pt x="185" y="0"/>
                  </a:lnTo>
                  <a:lnTo>
                    <a:pt x="182" y="0"/>
                  </a:lnTo>
                  <a:lnTo>
                    <a:pt x="178" y="0"/>
                  </a:lnTo>
                  <a:lnTo>
                    <a:pt x="175" y="0"/>
                  </a:lnTo>
                  <a:lnTo>
                    <a:pt x="172" y="0"/>
                  </a:lnTo>
                  <a:lnTo>
                    <a:pt x="169" y="0"/>
                  </a:lnTo>
                  <a:lnTo>
                    <a:pt x="165" y="0"/>
                  </a:lnTo>
                  <a:lnTo>
                    <a:pt x="161" y="0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39" y="0"/>
                  </a:lnTo>
                  <a:lnTo>
                    <a:pt x="133" y="0"/>
                  </a:lnTo>
                  <a:lnTo>
                    <a:pt x="129" y="0"/>
                  </a:lnTo>
                  <a:lnTo>
                    <a:pt x="124" y="1"/>
                  </a:lnTo>
                  <a:lnTo>
                    <a:pt x="120" y="2"/>
                  </a:lnTo>
                  <a:lnTo>
                    <a:pt x="115" y="4"/>
                  </a:lnTo>
                  <a:lnTo>
                    <a:pt x="111" y="6"/>
                  </a:lnTo>
                  <a:lnTo>
                    <a:pt x="106" y="8"/>
                  </a:lnTo>
                  <a:lnTo>
                    <a:pt x="103" y="9"/>
                  </a:lnTo>
                  <a:lnTo>
                    <a:pt x="99" y="11"/>
                  </a:lnTo>
                  <a:lnTo>
                    <a:pt x="96" y="12"/>
                  </a:lnTo>
                  <a:lnTo>
                    <a:pt x="91" y="14"/>
                  </a:lnTo>
                  <a:lnTo>
                    <a:pt x="87" y="16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8"/>
                  </a:lnTo>
                  <a:lnTo>
                    <a:pt x="66" y="19"/>
                  </a:lnTo>
                  <a:lnTo>
                    <a:pt x="62" y="20"/>
                  </a:lnTo>
                  <a:lnTo>
                    <a:pt x="57" y="20"/>
                  </a:lnTo>
                  <a:lnTo>
                    <a:pt x="51" y="21"/>
                  </a:lnTo>
                  <a:lnTo>
                    <a:pt x="46" y="23"/>
                  </a:lnTo>
                  <a:lnTo>
                    <a:pt x="42" y="25"/>
                  </a:lnTo>
                  <a:lnTo>
                    <a:pt x="38" y="27"/>
                  </a:lnTo>
                  <a:lnTo>
                    <a:pt x="35" y="29"/>
                  </a:lnTo>
                  <a:lnTo>
                    <a:pt x="32" y="32"/>
                  </a:lnTo>
                  <a:lnTo>
                    <a:pt x="29" y="33"/>
                  </a:lnTo>
                  <a:lnTo>
                    <a:pt x="27" y="35"/>
                  </a:lnTo>
                  <a:lnTo>
                    <a:pt x="25" y="37"/>
                  </a:lnTo>
                  <a:lnTo>
                    <a:pt x="22" y="39"/>
                  </a:lnTo>
                  <a:lnTo>
                    <a:pt x="20" y="42"/>
                  </a:lnTo>
                  <a:lnTo>
                    <a:pt x="17" y="45"/>
                  </a:lnTo>
                  <a:lnTo>
                    <a:pt x="15" y="48"/>
                  </a:lnTo>
                  <a:lnTo>
                    <a:pt x="13" y="51"/>
                  </a:lnTo>
                  <a:lnTo>
                    <a:pt x="12" y="55"/>
                  </a:lnTo>
                  <a:lnTo>
                    <a:pt x="10" y="57"/>
                  </a:lnTo>
                  <a:lnTo>
                    <a:pt x="8" y="61"/>
                  </a:lnTo>
                  <a:lnTo>
                    <a:pt x="6" y="64"/>
                  </a:lnTo>
                  <a:lnTo>
                    <a:pt x="4" y="67"/>
                  </a:lnTo>
                  <a:lnTo>
                    <a:pt x="2" y="70"/>
                  </a:lnTo>
                  <a:lnTo>
                    <a:pt x="0" y="72"/>
                  </a:lnTo>
                </a:path>
              </a:pathLst>
            </a:cu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6E0C813D-231D-4257-9C5E-297966B3B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8488" y="3932238"/>
              <a:ext cx="123825" cy="100013"/>
            </a:xfrm>
            <a:custGeom>
              <a:avLst/>
              <a:gdLst>
                <a:gd name="T0" fmla="*/ 0 w 78"/>
                <a:gd name="T1" fmla="*/ 0 h 63"/>
                <a:gd name="T2" fmla="*/ 0 w 78"/>
                <a:gd name="T3" fmla="*/ 0 h 63"/>
                <a:gd name="T4" fmla="*/ 0 w 78"/>
                <a:gd name="T5" fmla="*/ 0 h 63"/>
                <a:gd name="T6" fmla="*/ 0 w 78"/>
                <a:gd name="T7" fmla="*/ 1 h 63"/>
                <a:gd name="T8" fmla="*/ 0 w 78"/>
                <a:gd name="T9" fmla="*/ 2 h 63"/>
                <a:gd name="T10" fmla="*/ 0 w 78"/>
                <a:gd name="T11" fmla="*/ 5 h 63"/>
                <a:gd name="T12" fmla="*/ 0 w 78"/>
                <a:gd name="T13" fmla="*/ 9 h 63"/>
                <a:gd name="T14" fmla="*/ 1 w 78"/>
                <a:gd name="T15" fmla="*/ 12 h 63"/>
                <a:gd name="T16" fmla="*/ 1 w 78"/>
                <a:gd name="T17" fmla="*/ 17 h 63"/>
                <a:gd name="T18" fmla="*/ 2 w 78"/>
                <a:gd name="T19" fmla="*/ 21 h 63"/>
                <a:gd name="T20" fmla="*/ 4 w 78"/>
                <a:gd name="T21" fmla="*/ 25 h 63"/>
                <a:gd name="T22" fmla="*/ 5 w 78"/>
                <a:gd name="T23" fmla="*/ 30 h 63"/>
                <a:gd name="T24" fmla="*/ 7 w 78"/>
                <a:gd name="T25" fmla="*/ 33 h 63"/>
                <a:gd name="T26" fmla="*/ 8 w 78"/>
                <a:gd name="T27" fmla="*/ 37 h 63"/>
                <a:gd name="T28" fmla="*/ 9 w 78"/>
                <a:gd name="T29" fmla="*/ 40 h 63"/>
                <a:gd name="T30" fmla="*/ 10 w 78"/>
                <a:gd name="T31" fmla="*/ 43 h 63"/>
                <a:gd name="T32" fmla="*/ 11 w 78"/>
                <a:gd name="T33" fmla="*/ 47 h 63"/>
                <a:gd name="T34" fmla="*/ 12 w 78"/>
                <a:gd name="T35" fmla="*/ 50 h 63"/>
                <a:gd name="T36" fmla="*/ 13 w 78"/>
                <a:gd name="T37" fmla="*/ 53 h 63"/>
                <a:gd name="T38" fmla="*/ 15 w 78"/>
                <a:gd name="T39" fmla="*/ 56 h 63"/>
                <a:gd name="T40" fmla="*/ 16 w 78"/>
                <a:gd name="T41" fmla="*/ 58 h 63"/>
                <a:gd name="T42" fmla="*/ 19 w 78"/>
                <a:gd name="T43" fmla="*/ 60 h 63"/>
                <a:gd name="T44" fmla="*/ 22 w 78"/>
                <a:gd name="T45" fmla="*/ 62 h 63"/>
                <a:gd name="T46" fmla="*/ 24 w 78"/>
                <a:gd name="T47" fmla="*/ 63 h 63"/>
                <a:gd name="T48" fmla="*/ 28 w 78"/>
                <a:gd name="T49" fmla="*/ 63 h 63"/>
                <a:gd name="T50" fmla="*/ 33 w 78"/>
                <a:gd name="T51" fmla="*/ 62 h 63"/>
                <a:gd name="T52" fmla="*/ 38 w 78"/>
                <a:gd name="T53" fmla="*/ 60 h 63"/>
                <a:gd name="T54" fmla="*/ 42 w 78"/>
                <a:gd name="T55" fmla="*/ 58 h 63"/>
                <a:gd name="T56" fmla="*/ 46 w 78"/>
                <a:gd name="T57" fmla="*/ 56 h 63"/>
                <a:gd name="T58" fmla="*/ 49 w 78"/>
                <a:gd name="T59" fmla="*/ 54 h 63"/>
                <a:gd name="T60" fmla="*/ 53 w 78"/>
                <a:gd name="T61" fmla="*/ 51 h 63"/>
                <a:gd name="T62" fmla="*/ 57 w 78"/>
                <a:gd name="T63" fmla="*/ 49 h 63"/>
                <a:gd name="T64" fmla="*/ 61 w 78"/>
                <a:gd name="T65" fmla="*/ 47 h 63"/>
                <a:gd name="T66" fmla="*/ 65 w 78"/>
                <a:gd name="T67" fmla="*/ 44 h 63"/>
                <a:gd name="T68" fmla="*/ 70 w 78"/>
                <a:gd name="T69" fmla="*/ 42 h 63"/>
                <a:gd name="T70" fmla="*/ 74 w 78"/>
                <a:gd name="T71" fmla="*/ 39 h 63"/>
                <a:gd name="T72" fmla="*/ 78 w 78"/>
                <a:gd name="T73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1" y="12"/>
                  </a:lnTo>
                  <a:lnTo>
                    <a:pt x="1" y="17"/>
                  </a:lnTo>
                  <a:lnTo>
                    <a:pt x="2" y="21"/>
                  </a:lnTo>
                  <a:lnTo>
                    <a:pt x="4" y="25"/>
                  </a:lnTo>
                  <a:lnTo>
                    <a:pt x="5" y="30"/>
                  </a:lnTo>
                  <a:lnTo>
                    <a:pt x="7" y="33"/>
                  </a:lnTo>
                  <a:lnTo>
                    <a:pt x="8" y="37"/>
                  </a:lnTo>
                  <a:lnTo>
                    <a:pt x="9" y="40"/>
                  </a:lnTo>
                  <a:lnTo>
                    <a:pt x="10" y="43"/>
                  </a:lnTo>
                  <a:lnTo>
                    <a:pt x="11" y="47"/>
                  </a:lnTo>
                  <a:lnTo>
                    <a:pt x="12" y="50"/>
                  </a:lnTo>
                  <a:lnTo>
                    <a:pt x="13" y="53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9" y="60"/>
                  </a:lnTo>
                  <a:lnTo>
                    <a:pt x="22" y="62"/>
                  </a:lnTo>
                  <a:lnTo>
                    <a:pt x="24" y="63"/>
                  </a:lnTo>
                  <a:lnTo>
                    <a:pt x="28" y="63"/>
                  </a:lnTo>
                  <a:lnTo>
                    <a:pt x="33" y="62"/>
                  </a:lnTo>
                  <a:lnTo>
                    <a:pt x="38" y="60"/>
                  </a:lnTo>
                  <a:lnTo>
                    <a:pt x="42" y="58"/>
                  </a:lnTo>
                  <a:lnTo>
                    <a:pt x="46" y="56"/>
                  </a:lnTo>
                  <a:lnTo>
                    <a:pt x="49" y="54"/>
                  </a:lnTo>
                  <a:lnTo>
                    <a:pt x="53" y="51"/>
                  </a:lnTo>
                  <a:lnTo>
                    <a:pt x="57" y="49"/>
                  </a:lnTo>
                  <a:lnTo>
                    <a:pt x="61" y="47"/>
                  </a:lnTo>
                  <a:lnTo>
                    <a:pt x="65" y="44"/>
                  </a:lnTo>
                  <a:lnTo>
                    <a:pt x="70" y="42"/>
                  </a:lnTo>
                  <a:lnTo>
                    <a:pt x="74" y="39"/>
                  </a:lnTo>
                  <a:lnTo>
                    <a:pt x="78" y="37"/>
                  </a:lnTo>
                </a:path>
              </a:pathLst>
            </a:cu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A2872D6D-83D6-4B77-9B6D-817477832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801" y="4243388"/>
              <a:ext cx="242888" cy="244475"/>
            </a:xfrm>
            <a:custGeom>
              <a:avLst/>
              <a:gdLst>
                <a:gd name="T0" fmla="*/ 150 w 153"/>
                <a:gd name="T1" fmla="*/ 2 h 154"/>
                <a:gd name="T2" fmla="*/ 148 w 153"/>
                <a:gd name="T3" fmla="*/ 0 h 154"/>
                <a:gd name="T4" fmla="*/ 141 w 153"/>
                <a:gd name="T5" fmla="*/ 0 h 154"/>
                <a:gd name="T6" fmla="*/ 135 w 153"/>
                <a:gd name="T7" fmla="*/ 0 h 154"/>
                <a:gd name="T8" fmla="*/ 128 w 153"/>
                <a:gd name="T9" fmla="*/ 0 h 154"/>
                <a:gd name="T10" fmla="*/ 120 w 153"/>
                <a:gd name="T11" fmla="*/ 0 h 154"/>
                <a:gd name="T12" fmla="*/ 111 w 153"/>
                <a:gd name="T13" fmla="*/ 0 h 154"/>
                <a:gd name="T14" fmla="*/ 102 w 153"/>
                <a:gd name="T15" fmla="*/ 0 h 154"/>
                <a:gd name="T16" fmla="*/ 95 w 153"/>
                <a:gd name="T17" fmla="*/ 0 h 154"/>
                <a:gd name="T18" fmla="*/ 87 w 153"/>
                <a:gd name="T19" fmla="*/ 0 h 154"/>
                <a:gd name="T20" fmla="*/ 82 w 153"/>
                <a:gd name="T21" fmla="*/ 1 h 154"/>
                <a:gd name="T22" fmla="*/ 75 w 153"/>
                <a:gd name="T23" fmla="*/ 3 h 154"/>
                <a:gd name="T24" fmla="*/ 67 w 153"/>
                <a:gd name="T25" fmla="*/ 6 h 154"/>
                <a:gd name="T26" fmla="*/ 61 w 153"/>
                <a:gd name="T27" fmla="*/ 8 h 154"/>
                <a:gd name="T28" fmla="*/ 54 w 153"/>
                <a:gd name="T29" fmla="*/ 11 h 154"/>
                <a:gd name="T30" fmla="*/ 50 w 153"/>
                <a:gd name="T31" fmla="*/ 15 h 154"/>
                <a:gd name="T32" fmla="*/ 45 w 153"/>
                <a:gd name="T33" fmla="*/ 19 h 154"/>
                <a:gd name="T34" fmla="*/ 39 w 153"/>
                <a:gd name="T35" fmla="*/ 23 h 154"/>
                <a:gd name="T36" fmla="*/ 33 w 153"/>
                <a:gd name="T37" fmla="*/ 26 h 154"/>
                <a:gd name="T38" fmla="*/ 28 w 153"/>
                <a:gd name="T39" fmla="*/ 31 h 154"/>
                <a:gd name="T40" fmla="*/ 23 w 153"/>
                <a:gd name="T41" fmla="*/ 38 h 154"/>
                <a:gd name="T42" fmla="*/ 20 w 153"/>
                <a:gd name="T43" fmla="*/ 44 h 154"/>
                <a:gd name="T44" fmla="*/ 16 w 153"/>
                <a:gd name="T45" fmla="*/ 50 h 154"/>
                <a:gd name="T46" fmla="*/ 13 w 153"/>
                <a:gd name="T47" fmla="*/ 56 h 154"/>
                <a:gd name="T48" fmla="*/ 8 w 153"/>
                <a:gd name="T49" fmla="*/ 63 h 154"/>
                <a:gd name="T50" fmla="*/ 4 w 153"/>
                <a:gd name="T51" fmla="*/ 69 h 154"/>
                <a:gd name="T52" fmla="*/ 1 w 153"/>
                <a:gd name="T53" fmla="*/ 76 h 154"/>
                <a:gd name="T54" fmla="*/ 0 w 153"/>
                <a:gd name="T55" fmla="*/ 84 h 154"/>
                <a:gd name="T56" fmla="*/ 1 w 153"/>
                <a:gd name="T57" fmla="*/ 92 h 154"/>
                <a:gd name="T58" fmla="*/ 1 w 153"/>
                <a:gd name="T59" fmla="*/ 101 h 154"/>
                <a:gd name="T60" fmla="*/ 4 w 153"/>
                <a:gd name="T61" fmla="*/ 108 h 154"/>
                <a:gd name="T62" fmla="*/ 7 w 153"/>
                <a:gd name="T63" fmla="*/ 116 h 154"/>
                <a:gd name="T64" fmla="*/ 13 w 153"/>
                <a:gd name="T65" fmla="*/ 121 h 154"/>
                <a:gd name="T66" fmla="*/ 18 w 153"/>
                <a:gd name="T67" fmla="*/ 126 h 154"/>
                <a:gd name="T68" fmla="*/ 26 w 153"/>
                <a:gd name="T69" fmla="*/ 133 h 154"/>
                <a:gd name="T70" fmla="*/ 33 w 153"/>
                <a:gd name="T71" fmla="*/ 139 h 154"/>
                <a:gd name="T72" fmla="*/ 41 w 153"/>
                <a:gd name="T73" fmla="*/ 146 h 154"/>
                <a:gd name="T74" fmla="*/ 49 w 153"/>
                <a:gd name="T75" fmla="*/ 149 h 154"/>
                <a:gd name="T76" fmla="*/ 58 w 153"/>
                <a:gd name="T77" fmla="*/ 152 h 154"/>
                <a:gd name="T78" fmla="*/ 68 w 153"/>
                <a:gd name="T79" fmla="*/ 154 h 154"/>
                <a:gd name="T80" fmla="*/ 76 w 153"/>
                <a:gd name="T81" fmla="*/ 154 h 154"/>
                <a:gd name="T82" fmla="*/ 83 w 153"/>
                <a:gd name="T83" fmla="*/ 154 h 154"/>
                <a:gd name="T84" fmla="*/ 90 w 153"/>
                <a:gd name="T85" fmla="*/ 154 h 154"/>
                <a:gd name="T86" fmla="*/ 97 w 153"/>
                <a:gd name="T87" fmla="*/ 153 h 154"/>
                <a:gd name="T88" fmla="*/ 104 w 153"/>
                <a:gd name="T89" fmla="*/ 150 h 154"/>
                <a:gd name="T90" fmla="*/ 110 w 153"/>
                <a:gd name="T91" fmla="*/ 146 h 154"/>
                <a:gd name="T92" fmla="*/ 116 w 153"/>
                <a:gd name="T93" fmla="*/ 142 h 154"/>
                <a:gd name="T94" fmla="*/ 123 w 153"/>
                <a:gd name="T95" fmla="*/ 137 h 154"/>
                <a:gd name="T96" fmla="*/ 128 w 153"/>
                <a:gd name="T97" fmla="*/ 133 h 154"/>
                <a:gd name="T98" fmla="*/ 133 w 153"/>
                <a:gd name="T99" fmla="*/ 128 h 154"/>
                <a:gd name="T100" fmla="*/ 137 w 153"/>
                <a:gd name="T101" fmla="*/ 123 h 154"/>
                <a:gd name="T102" fmla="*/ 142 w 153"/>
                <a:gd name="T103" fmla="*/ 117 h 154"/>
                <a:gd name="T104" fmla="*/ 145 w 153"/>
                <a:gd name="T105" fmla="*/ 113 h 154"/>
                <a:gd name="T106" fmla="*/ 149 w 153"/>
                <a:gd name="T107" fmla="*/ 108 h 154"/>
                <a:gd name="T108" fmla="*/ 153 w 153"/>
                <a:gd name="T109" fmla="*/ 10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3" h="154">
                  <a:moveTo>
                    <a:pt x="151" y="2"/>
                  </a:moveTo>
                  <a:lnTo>
                    <a:pt x="150" y="2"/>
                  </a:lnTo>
                  <a:lnTo>
                    <a:pt x="149" y="1"/>
                  </a:lnTo>
                  <a:lnTo>
                    <a:pt x="148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0"/>
                  </a:lnTo>
                  <a:lnTo>
                    <a:pt x="116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2" y="0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91" y="0"/>
                  </a:lnTo>
                  <a:lnTo>
                    <a:pt x="87" y="0"/>
                  </a:lnTo>
                  <a:lnTo>
                    <a:pt x="85" y="0"/>
                  </a:lnTo>
                  <a:lnTo>
                    <a:pt x="82" y="1"/>
                  </a:lnTo>
                  <a:lnTo>
                    <a:pt x="78" y="2"/>
                  </a:lnTo>
                  <a:lnTo>
                    <a:pt x="75" y="3"/>
                  </a:lnTo>
                  <a:lnTo>
                    <a:pt x="71" y="4"/>
                  </a:lnTo>
                  <a:lnTo>
                    <a:pt x="67" y="6"/>
                  </a:lnTo>
                  <a:lnTo>
                    <a:pt x="63" y="7"/>
                  </a:lnTo>
                  <a:lnTo>
                    <a:pt x="61" y="8"/>
                  </a:lnTo>
                  <a:lnTo>
                    <a:pt x="58" y="10"/>
                  </a:lnTo>
                  <a:lnTo>
                    <a:pt x="54" y="11"/>
                  </a:lnTo>
                  <a:lnTo>
                    <a:pt x="53" y="13"/>
                  </a:lnTo>
                  <a:lnTo>
                    <a:pt x="50" y="15"/>
                  </a:lnTo>
                  <a:lnTo>
                    <a:pt x="46" y="17"/>
                  </a:lnTo>
                  <a:lnTo>
                    <a:pt x="45" y="19"/>
                  </a:lnTo>
                  <a:lnTo>
                    <a:pt x="42" y="21"/>
                  </a:lnTo>
                  <a:lnTo>
                    <a:pt x="39" y="23"/>
                  </a:lnTo>
                  <a:lnTo>
                    <a:pt x="37" y="24"/>
                  </a:lnTo>
                  <a:lnTo>
                    <a:pt x="33" y="26"/>
                  </a:lnTo>
                  <a:lnTo>
                    <a:pt x="30" y="28"/>
                  </a:lnTo>
                  <a:lnTo>
                    <a:pt x="28" y="31"/>
                  </a:lnTo>
                  <a:lnTo>
                    <a:pt x="26" y="34"/>
                  </a:lnTo>
                  <a:lnTo>
                    <a:pt x="23" y="38"/>
                  </a:lnTo>
                  <a:lnTo>
                    <a:pt x="21" y="41"/>
                  </a:lnTo>
                  <a:lnTo>
                    <a:pt x="20" y="44"/>
                  </a:lnTo>
                  <a:lnTo>
                    <a:pt x="17" y="47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3" y="56"/>
                  </a:lnTo>
                  <a:lnTo>
                    <a:pt x="10" y="60"/>
                  </a:lnTo>
                  <a:lnTo>
                    <a:pt x="8" y="63"/>
                  </a:lnTo>
                  <a:lnTo>
                    <a:pt x="6" y="65"/>
                  </a:lnTo>
                  <a:lnTo>
                    <a:pt x="4" y="69"/>
                  </a:lnTo>
                  <a:lnTo>
                    <a:pt x="2" y="72"/>
                  </a:lnTo>
                  <a:lnTo>
                    <a:pt x="1" y="76"/>
                  </a:lnTo>
                  <a:lnTo>
                    <a:pt x="1" y="80"/>
                  </a:lnTo>
                  <a:lnTo>
                    <a:pt x="0" y="84"/>
                  </a:lnTo>
                  <a:lnTo>
                    <a:pt x="0" y="87"/>
                  </a:lnTo>
                  <a:lnTo>
                    <a:pt x="1" y="92"/>
                  </a:lnTo>
                  <a:lnTo>
                    <a:pt x="1" y="96"/>
                  </a:lnTo>
                  <a:lnTo>
                    <a:pt x="1" y="101"/>
                  </a:lnTo>
                  <a:lnTo>
                    <a:pt x="3" y="104"/>
                  </a:lnTo>
                  <a:lnTo>
                    <a:pt x="4" y="108"/>
                  </a:lnTo>
                  <a:lnTo>
                    <a:pt x="5" y="112"/>
                  </a:lnTo>
                  <a:lnTo>
                    <a:pt x="7" y="116"/>
                  </a:lnTo>
                  <a:lnTo>
                    <a:pt x="9" y="118"/>
                  </a:lnTo>
                  <a:lnTo>
                    <a:pt x="13" y="121"/>
                  </a:lnTo>
                  <a:lnTo>
                    <a:pt x="15" y="125"/>
                  </a:lnTo>
                  <a:lnTo>
                    <a:pt x="18" y="126"/>
                  </a:lnTo>
                  <a:lnTo>
                    <a:pt x="22" y="129"/>
                  </a:lnTo>
                  <a:lnTo>
                    <a:pt x="26" y="133"/>
                  </a:lnTo>
                  <a:lnTo>
                    <a:pt x="30" y="135"/>
                  </a:lnTo>
                  <a:lnTo>
                    <a:pt x="33" y="139"/>
                  </a:lnTo>
                  <a:lnTo>
                    <a:pt x="38" y="142"/>
                  </a:lnTo>
                  <a:lnTo>
                    <a:pt x="41" y="146"/>
                  </a:lnTo>
                  <a:lnTo>
                    <a:pt x="46" y="149"/>
                  </a:lnTo>
                  <a:lnTo>
                    <a:pt x="49" y="149"/>
                  </a:lnTo>
                  <a:lnTo>
                    <a:pt x="54" y="150"/>
                  </a:lnTo>
                  <a:lnTo>
                    <a:pt x="58" y="152"/>
                  </a:lnTo>
                  <a:lnTo>
                    <a:pt x="63" y="153"/>
                  </a:lnTo>
                  <a:lnTo>
                    <a:pt x="68" y="154"/>
                  </a:lnTo>
                  <a:lnTo>
                    <a:pt x="72" y="154"/>
                  </a:lnTo>
                  <a:lnTo>
                    <a:pt x="76" y="154"/>
                  </a:lnTo>
                  <a:lnTo>
                    <a:pt x="79" y="154"/>
                  </a:lnTo>
                  <a:lnTo>
                    <a:pt x="83" y="154"/>
                  </a:lnTo>
                  <a:lnTo>
                    <a:pt x="87" y="154"/>
                  </a:lnTo>
                  <a:lnTo>
                    <a:pt x="90" y="154"/>
                  </a:lnTo>
                  <a:lnTo>
                    <a:pt x="93" y="154"/>
                  </a:lnTo>
                  <a:lnTo>
                    <a:pt x="97" y="153"/>
                  </a:lnTo>
                  <a:lnTo>
                    <a:pt x="101" y="152"/>
                  </a:lnTo>
                  <a:lnTo>
                    <a:pt x="104" y="150"/>
                  </a:lnTo>
                  <a:lnTo>
                    <a:pt x="108" y="149"/>
                  </a:lnTo>
                  <a:lnTo>
                    <a:pt x="110" y="146"/>
                  </a:lnTo>
                  <a:lnTo>
                    <a:pt x="113" y="144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3" y="137"/>
                  </a:lnTo>
                  <a:lnTo>
                    <a:pt x="124" y="134"/>
                  </a:lnTo>
                  <a:lnTo>
                    <a:pt x="128" y="133"/>
                  </a:lnTo>
                  <a:lnTo>
                    <a:pt x="130" y="130"/>
                  </a:lnTo>
                  <a:lnTo>
                    <a:pt x="133" y="128"/>
                  </a:lnTo>
                  <a:lnTo>
                    <a:pt x="135" y="125"/>
                  </a:lnTo>
                  <a:lnTo>
                    <a:pt x="137" y="123"/>
                  </a:lnTo>
                  <a:lnTo>
                    <a:pt x="141" y="120"/>
                  </a:lnTo>
                  <a:lnTo>
                    <a:pt x="142" y="117"/>
                  </a:lnTo>
                  <a:lnTo>
                    <a:pt x="144" y="115"/>
                  </a:lnTo>
                  <a:lnTo>
                    <a:pt x="145" y="113"/>
                  </a:lnTo>
                  <a:lnTo>
                    <a:pt x="148" y="109"/>
                  </a:lnTo>
                  <a:lnTo>
                    <a:pt x="149" y="108"/>
                  </a:lnTo>
                  <a:lnTo>
                    <a:pt x="151" y="105"/>
                  </a:lnTo>
                  <a:lnTo>
                    <a:pt x="153" y="103"/>
                  </a:lnTo>
                </a:path>
              </a:pathLst>
            </a:cu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DE2930F2-E910-4CCE-8766-26FF88B43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3" y="4387850"/>
              <a:ext cx="120650" cy="117475"/>
            </a:xfrm>
            <a:custGeom>
              <a:avLst/>
              <a:gdLst>
                <a:gd name="T0" fmla="*/ 0 w 76"/>
                <a:gd name="T1" fmla="*/ 10 h 74"/>
                <a:gd name="T2" fmla="*/ 1 w 76"/>
                <a:gd name="T3" fmla="*/ 10 h 74"/>
                <a:gd name="T4" fmla="*/ 1 w 76"/>
                <a:gd name="T5" fmla="*/ 10 h 74"/>
                <a:gd name="T6" fmla="*/ 3 w 76"/>
                <a:gd name="T7" fmla="*/ 10 h 74"/>
                <a:gd name="T8" fmla="*/ 6 w 76"/>
                <a:gd name="T9" fmla="*/ 10 h 74"/>
                <a:gd name="T10" fmla="*/ 9 w 76"/>
                <a:gd name="T11" fmla="*/ 10 h 74"/>
                <a:gd name="T12" fmla="*/ 14 w 76"/>
                <a:gd name="T13" fmla="*/ 10 h 74"/>
                <a:gd name="T14" fmla="*/ 18 w 76"/>
                <a:gd name="T15" fmla="*/ 10 h 74"/>
                <a:gd name="T16" fmla="*/ 21 w 76"/>
                <a:gd name="T17" fmla="*/ 10 h 74"/>
                <a:gd name="T18" fmla="*/ 26 w 76"/>
                <a:gd name="T19" fmla="*/ 10 h 74"/>
                <a:gd name="T20" fmla="*/ 29 w 76"/>
                <a:gd name="T21" fmla="*/ 10 h 74"/>
                <a:gd name="T22" fmla="*/ 32 w 76"/>
                <a:gd name="T23" fmla="*/ 9 h 74"/>
                <a:gd name="T24" fmla="*/ 36 w 76"/>
                <a:gd name="T25" fmla="*/ 8 h 74"/>
                <a:gd name="T26" fmla="*/ 39 w 76"/>
                <a:gd name="T27" fmla="*/ 6 h 74"/>
                <a:gd name="T28" fmla="*/ 43 w 76"/>
                <a:gd name="T29" fmla="*/ 5 h 74"/>
                <a:gd name="T30" fmla="*/ 46 w 76"/>
                <a:gd name="T31" fmla="*/ 5 h 74"/>
                <a:gd name="T32" fmla="*/ 50 w 76"/>
                <a:gd name="T33" fmla="*/ 4 h 74"/>
                <a:gd name="T34" fmla="*/ 53 w 76"/>
                <a:gd name="T35" fmla="*/ 3 h 74"/>
                <a:gd name="T36" fmla="*/ 57 w 76"/>
                <a:gd name="T37" fmla="*/ 3 h 74"/>
                <a:gd name="T38" fmla="*/ 60 w 76"/>
                <a:gd name="T39" fmla="*/ 2 h 74"/>
                <a:gd name="T40" fmla="*/ 63 w 76"/>
                <a:gd name="T41" fmla="*/ 1 h 74"/>
                <a:gd name="T42" fmla="*/ 67 w 76"/>
                <a:gd name="T43" fmla="*/ 0 h 74"/>
                <a:gd name="T44" fmla="*/ 70 w 76"/>
                <a:gd name="T45" fmla="*/ 1 h 74"/>
                <a:gd name="T46" fmla="*/ 73 w 76"/>
                <a:gd name="T47" fmla="*/ 2 h 74"/>
                <a:gd name="T48" fmla="*/ 75 w 76"/>
                <a:gd name="T49" fmla="*/ 4 h 74"/>
                <a:gd name="T50" fmla="*/ 75 w 76"/>
                <a:gd name="T51" fmla="*/ 7 h 74"/>
                <a:gd name="T52" fmla="*/ 76 w 76"/>
                <a:gd name="T53" fmla="*/ 11 h 74"/>
                <a:gd name="T54" fmla="*/ 76 w 76"/>
                <a:gd name="T55" fmla="*/ 14 h 74"/>
                <a:gd name="T56" fmla="*/ 76 w 76"/>
                <a:gd name="T57" fmla="*/ 18 h 74"/>
                <a:gd name="T58" fmla="*/ 75 w 76"/>
                <a:gd name="T59" fmla="*/ 23 h 74"/>
                <a:gd name="T60" fmla="*/ 73 w 76"/>
                <a:gd name="T61" fmla="*/ 26 h 74"/>
                <a:gd name="T62" fmla="*/ 71 w 76"/>
                <a:gd name="T63" fmla="*/ 31 h 74"/>
                <a:gd name="T64" fmla="*/ 69 w 76"/>
                <a:gd name="T65" fmla="*/ 34 h 74"/>
                <a:gd name="T66" fmla="*/ 68 w 76"/>
                <a:gd name="T67" fmla="*/ 39 h 74"/>
                <a:gd name="T68" fmla="*/ 66 w 76"/>
                <a:gd name="T69" fmla="*/ 42 h 74"/>
                <a:gd name="T70" fmla="*/ 64 w 76"/>
                <a:gd name="T71" fmla="*/ 47 h 74"/>
                <a:gd name="T72" fmla="*/ 62 w 76"/>
                <a:gd name="T73" fmla="*/ 51 h 74"/>
                <a:gd name="T74" fmla="*/ 61 w 76"/>
                <a:gd name="T75" fmla="*/ 55 h 74"/>
                <a:gd name="T76" fmla="*/ 60 w 76"/>
                <a:gd name="T77" fmla="*/ 58 h 74"/>
                <a:gd name="T78" fmla="*/ 58 w 76"/>
                <a:gd name="T79" fmla="*/ 61 h 74"/>
                <a:gd name="T80" fmla="*/ 56 w 76"/>
                <a:gd name="T81" fmla="*/ 65 h 74"/>
                <a:gd name="T82" fmla="*/ 54 w 76"/>
                <a:gd name="T83" fmla="*/ 67 h 74"/>
                <a:gd name="T84" fmla="*/ 53 w 76"/>
                <a:gd name="T85" fmla="*/ 71 h 74"/>
                <a:gd name="T86" fmla="*/ 52 w 76"/>
                <a:gd name="T8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74">
                  <a:moveTo>
                    <a:pt x="0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9" y="10"/>
                  </a:lnTo>
                  <a:lnTo>
                    <a:pt x="14" y="10"/>
                  </a:lnTo>
                  <a:lnTo>
                    <a:pt x="18" y="10"/>
                  </a:lnTo>
                  <a:lnTo>
                    <a:pt x="21" y="10"/>
                  </a:lnTo>
                  <a:lnTo>
                    <a:pt x="26" y="10"/>
                  </a:lnTo>
                  <a:lnTo>
                    <a:pt x="29" y="10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9" y="6"/>
                  </a:lnTo>
                  <a:lnTo>
                    <a:pt x="43" y="5"/>
                  </a:lnTo>
                  <a:lnTo>
                    <a:pt x="46" y="5"/>
                  </a:lnTo>
                  <a:lnTo>
                    <a:pt x="50" y="4"/>
                  </a:lnTo>
                  <a:lnTo>
                    <a:pt x="53" y="3"/>
                  </a:lnTo>
                  <a:lnTo>
                    <a:pt x="57" y="3"/>
                  </a:lnTo>
                  <a:lnTo>
                    <a:pt x="60" y="2"/>
                  </a:lnTo>
                  <a:lnTo>
                    <a:pt x="63" y="1"/>
                  </a:lnTo>
                  <a:lnTo>
                    <a:pt x="67" y="0"/>
                  </a:lnTo>
                  <a:lnTo>
                    <a:pt x="70" y="1"/>
                  </a:lnTo>
                  <a:lnTo>
                    <a:pt x="73" y="2"/>
                  </a:lnTo>
                  <a:lnTo>
                    <a:pt x="75" y="4"/>
                  </a:lnTo>
                  <a:lnTo>
                    <a:pt x="75" y="7"/>
                  </a:lnTo>
                  <a:lnTo>
                    <a:pt x="76" y="11"/>
                  </a:lnTo>
                  <a:lnTo>
                    <a:pt x="76" y="14"/>
                  </a:lnTo>
                  <a:lnTo>
                    <a:pt x="76" y="18"/>
                  </a:lnTo>
                  <a:lnTo>
                    <a:pt x="75" y="23"/>
                  </a:lnTo>
                  <a:lnTo>
                    <a:pt x="73" y="26"/>
                  </a:lnTo>
                  <a:lnTo>
                    <a:pt x="71" y="31"/>
                  </a:lnTo>
                  <a:lnTo>
                    <a:pt x="69" y="34"/>
                  </a:lnTo>
                  <a:lnTo>
                    <a:pt x="68" y="39"/>
                  </a:lnTo>
                  <a:lnTo>
                    <a:pt x="66" y="42"/>
                  </a:lnTo>
                  <a:lnTo>
                    <a:pt x="64" y="47"/>
                  </a:lnTo>
                  <a:lnTo>
                    <a:pt x="62" y="51"/>
                  </a:lnTo>
                  <a:lnTo>
                    <a:pt x="61" y="55"/>
                  </a:lnTo>
                  <a:lnTo>
                    <a:pt x="60" y="58"/>
                  </a:lnTo>
                  <a:lnTo>
                    <a:pt x="58" y="61"/>
                  </a:lnTo>
                  <a:lnTo>
                    <a:pt x="56" y="65"/>
                  </a:lnTo>
                  <a:lnTo>
                    <a:pt x="54" y="67"/>
                  </a:lnTo>
                  <a:lnTo>
                    <a:pt x="53" y="71"/>
                  </a:lnTo>
                  <a:lnTo>
                    <a:pt x="52" y="74"/>
                  </a:lnTo>
                </a:path>
              </a:pathLst>
            </a:cu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AA24BB9E-8988-449D-881D-1862A9BE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251" y="3750903"/>
              <a:ext cx="16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0" u="none" strike="noStrike" cap="none" normalizeH="0" baseline="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Multiplied by</a:t>
              </a:r>
              <a:r>
                <a:rPr kumimoji="0" lang="en-US" altLang="zh-CN" sz="2000" b="1" i="0" u="none" strike="noStrike" cap="none" normalizeH="0" baseline="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 H</a:t>
              </a:r>
              <a:r>
                <a:rPr kumimoji="0" lang="zh-CN" altLang="zh-CN" sz="2000" b="1" i="0" u="none" strike="noStrike" cap="none" normalizeH="0" baseline="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zh-CN" altLang="zh-CN" sz="3200" b="1" i="0" u="none" strike="noStrike" cap="none" normalizeH="0" baseline="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31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3FA54B-7722-44F6-9678-39410C0F4A11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总结与思考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BC3E59-B780-4E34-AEC7-2FEE82E287B3}"/>
                  </a:ext>
                </a:extLst>
              </p:cNvPr>
              <p:cNvSpPr txBox="1"/>
              <p:nvPr/>
            </p:nvSpPr>
            <p:spPr>
              <a:xfrm>
                <a:off x="487926" y="996481"/>
                <a:ext cx="11216148" cy="4624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BM-GCN 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没有直接使用多跳 </a:t>
                </a: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hop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，在每层尽量保留原有的拓扑结构，即在原有的邻接矩阵的基础上使用 </a:t>
                </a: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block matrix 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去调整了图结构的权重</a:t>
                </a:r>
                <a:endPara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没有节点间（多层的）俩俩相似度计算，效率更高（</a:t>
                </a: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Compared to other similarity-based aggregation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）（不过可能更加粗粒度，因为是比较的类与类之间的相似度）</a:t>
                </a:r>
                <a:endPara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endPara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可能存在的不足：</a:t>
                </a:r>
                <a:endPara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如何考虑在多关系图中如何构建这种 </a:t>
                </a: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block similarity matrix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这种利用 </a:t>
                </a: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label 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的方式不能适用于回归任务（属性预测、边预测）</a:t>
                </a:r>
                <a:endPara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动态图中的拓扑结构是变化的，本方法中的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需要重新计算或者动态调整（可推广性）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BC3E59-B780-4E34-AEC7-2FEE82E2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6" y="996481"/>
                <a:ext cx="11216148" cy="4624728"/>
              </a:xfrm>
              <a:prstGeom prst="rect">
                <a:avLst/>
              </a:prstGeom>
              <a:blipFill>
                <a:blip r:embed="rId3"/>
                <a:stretch>
                  <a:fillRect l="-815" t="-1054" b="-1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2">
            <a:extLst>
              <a:ext uri="{FF2B5EF4-FFF2-40B4-BE49-F238E27FC236}">
                <a16:creationId xmlns:a16="http://schemas.microsoft.com/office/drawing/2014/main" id="{144C0789-8450-4719-8BA4-FFA82A618A39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07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0390A8-A470-4C3C-81BD-F9C2724E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F64B34-3D87-4DB0-AC5F-2DFB220A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84" y="4098235"/>
            <a:ext cx="5337031" cy="6457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A095D8-9E5D-4186-B897-8938E5E6B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52" y="851307"/>
            <a:ext cx="10994095" cy="49009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0AE0A0-7C51-46BE-B5AB-086B8DAF901E}"/>
              </a:ext>
            </a:extLst>
          </p:cNvPr>
          <p:cNvSpPr txBox="1"/>
          <p:nvPr/>
        </p:nvSpPr>
        <p:spPr>
          <a:xfrm>
            <a:off x="1045145" y="2886299"/>
            <a:ext cx="10101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CN" altLang="en-US" sz="4800" b="1" spc="400" dirty="0">
                <a:solidFill>
                  <a:srgbClr val="02409A"/>
                </a:solidFill>
                <a:ea typeface="微软雅黑" panose="020B0503020204020204" pitchFamily="34" charset="-122"/>
              </a:rPr>
              <a:t>谢谢</a:t>
            </a:r>
            <a:endParaRPr lang="en-US" altLang="zh-CN" sz="4800" b="1" spc="400" dirty="0">
              <a:solidFill>
                <a:srgbClr val="02409A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07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4FC22F9-8149-4CAF-964B-2314987A99DA}"/>
              </a:ext>
            </a:extLst>
          </p:cNvPr>
          <p:cNvSpPr txBox="1"/>
          <p:nvPr/>
        </p:nvSpPr>
        <p:spPr>
          <a:xfrm>
            <a:off x="489242" y="209594"/>
            <a:ext cx="587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Preliminaries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BDD9B7C-BFCD-4E30-A20B-A90B23D77A8E}"/>
              </a:ext>
            </a:extLst>
          </p:cNvPr>
          <p:cNvGrpSpPr/>
          <p:nvPr/>
        </p:nvGrpSpPr>
        <p:grpSpPr>
          <a:xfrm>
            <a:off x="1590575" y="4400987"/>
            <a:ext cx="7264668" cy="1569661"/>
            <a:chOff x="3226870" y="2716566"/>
            <a:chExt cx="7264668" cy="156966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8AF993E-908B-4164-977A-CEDE800225D0}"/>
                </a:ext>
              </a:extLst>
            </p:cNvPr>
            <p:cNvGrpSpPr/>
            <p:nvPr/>
          </p:nvGrpSpPr>
          <p:grpSpPr>
            <a:xfrm>
              <a:off x="3226870" y="2716567"/>
              <a:ext cx="7264668" cy="1569660"/>
              <a:chOff x="1130790" y="2721915"/>
              <a:chExt cx="7348913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8CABB22C-C080-498D-A092-5595444E0A47}"/>
                      </a:ext>
                    </a:extLst>
                  </p:cNvPr>
                  <p:cNvSpPr txBox="1"/>
                  <p:nvPr/>
                </p:nvSpPr>
                <p:spPr>
                  <a:xfrm>
                    <a:off x="1848384" y="2721915"/>
                    <a:ext cx="2732505" cy="15696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40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𝒢</m:t>
                        </m:r>
                        <m:r>
                          <a:rPr lang="en-US" altLang="zh-CN" sz="240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𝒱</m:t>
                            </m:r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ℰ</m:t>
                            </m:r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</m:oMath>
                    </a14:m>
                    <a:r>
                      <a:rPr lang="en-US" alt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:endParaRPr lang="zh-CN" altLang="zh-CN" sz="24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  <a:p>
                    <a14:m>
                      <m:oMath xmlns:m="http://schemas.openxmlformats.org/officeDocument/2006/math"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zh-CN" altLang="zh-CN" sz="24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m:rPr>
                            <m:lit/>
                          </m:rP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0,1</m:t>
                        </m:r>
                        <m:sSup>
                          <m:sSup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zh-CN" altLang="zh-CN" sz="24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oMath>
                    </a14:m>
                    <a:r>
                      <a:rPr lang="en-US" alt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:endParaRPr lang="zh-CN" altLang="zh-CN" sz="24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  <a:p>
                    <a14:m>
                      <m:oMath xmlns:m="http://schemas.openxmlformats.org/officeDocument/2006/math"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𝒱</m:t>
                            </m:r>
                          </m:e>
                        </m:d>
                      </m:oMath>
                    </a14:m>
                    <a:r>
                      <a:rPr lang="en-US" alt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  </a:t>
                    </a:r>
                    <a:endParaRPr lang="zh-CN" altLang="zh-CN" sz="24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  <a:p>
                    <a14:m>
                      <m:oMath xmlns:m="http://schemas.openxmlformats.org/officeDocument/2006/math"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zh-CN" altLang="zh-CN" sz="24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zh-CN" altLang="zh-CN" sz="24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altLang="zh-CN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</m:sSup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</m:oMath>
                    </a14:m>
                    <a:r>
                      <a:rPr lang="en-US" alt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:endParaRPr lang="zh-CN" altLang="zh-CN" sz="24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8CABB22C-C080-498D-A092-5595444E0A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8384" y="2721915"/>
                    <a:ext cx="2732505" cy="156966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0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8182A675-120A-4A42-8EC2-ABD83FA017D6}"/>
                      </a:ext>
                    </a:extLst>
                  </p:cNvPr>
                  <p:cNvSpPr txBox="1"/>
                  <p:nvPr/>
                </p:nvSpPr>
                <p:spPr>
                  <a:xfrm>
                    <a:off x="1552722" y="2721915"/>
                    <a:ext cx="692698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24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400" b="0" i="0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Feature</m:t>
                          </m:r>
                          <m:r>
                            <a:rPr lang="en-US" altLang="zh-CN" sz="2400" b="0" i="0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Matrix</m:t>
                          </m:r>
                        </m:oMath>
                      </m:oMathPara>
                    </a14:m>
                    <a:endParaRPr lang="zh-CN" altLang="zh-CN" sz="24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8182A675-120A-4A42-8EC2-ABD83FA017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2722" y="2721915"/>
                    <a:ext cx="6926981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DC02B01F-46D8-4D43-A0B1-1A5DFA94CE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0790" y="3812779"/>
                    <a:ext cx="692698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:r>
                      <a:rPr lang="en-US" altLang="zh-CN" dirty="0"/>
                      <a:t>                                       </a:t>
                    </a:r>
                    <a14:m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b="0" i="0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Number</m:t>
                        </m:r>
                        <m:r>
                          <a:rPr lang="en-US" altLang="zh-CN" sz="2400" b="0" i="0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b="0" i="0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a:rPr lang="en-US" altLang="zh-CN" sz="2400" b="0" i="0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b="0" i="0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classes</m:t>
                        </m:r>
                      </m:oMath>
                    </a14:m>
                    <a:endParaRPr lang="zh-CN" altLang="zh-CN" sz="24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DC02B01F-46D8-4D43-A0B1-1A5DFA94CE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0790" y="3812779"/>
                    <a:ext cx="6926981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EAB6E1-0ADF-46A4-93A0-1496CEB7FCA7}"/>
                </a:ext>
              </a:extLst>
            </p:cNvPr>
            <p:cNvSpPr txBox="1"/>
            <p:nvPr/>
          </p:nvSpPr>
          <p:spPr>
            <a:xfrm>
              <a:off x="5439510" y="3790300"/>
              <a:ext cx="307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400" b="1" spc="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-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D934F5C-7305-4197-9A0B-A8BC7665C57B}"/>
                </a:ext>
              </a:extLst>
            </p:cNvPr>
            <p:cNvSpPr txBox="1"/>
            <p:nvPr/>
          </p:nvSpPr>
          <p:spPr>
            <a:xfrm>
              <a:off x="6040276" y="2716566"/>
              <a:ext cx="307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400" b="1" spc="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-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3CF75F8D-CAA8-4131-AB97-430601C37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926" y="1175805"/>
            <a:ext cx="7422147" cy="299280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680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6367BE63-25DB-4FF1-8E46-B721956E2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" t="963" r="1288" b="2572"/>
          <a:stretch/>
        </p:blipFill>
        <p:spPr>
          <a:xfrm>
            <a:off x="398583" y="842756"/>
            <a:ext cx="8155272" cy="37211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AA28CA-63B8-4B99-9F29-5E3557EEB2B0}"/>
              </a:ext>
            </a:extLst>
          </p:cNvPr>
          <p:cNvSpPr txBox="1"/>
          <p:nvPr/>
        </p:nvSpPr>
        <p:spPr>
          <a:xfrm>
            <a:off x="489241" y="209594"/>
            <a:ext cx="691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Graph Convolution Network (GCN)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0EC01E-8ACE-424E-BFD8-A961B0BE54F5}"/>
              </a:ext>
            </a:extLst>
          </p:cNvPr>
          <p:cNvSpPr txBox="1"/>
          <p:nvPr/>
        </p:nvSpPr>
        <p:spPr>
          <a:xfrm>
            <a:off x="8973290" y="804811"/>
            <a:ext cx="28846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b="0" i="0" dirty="0">
                <a:solidFill>
                  <a:srgbClr val="4454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聚合了图中的其它节点的信息后接上</a:t>
            </a:r>
            <a:r>
              <a:rPr lang="en-US" altLang="zh-CN" sz="2400" b="0" i="0" dirty="0">
                <a:solidFill>
                  <a:srgbClr val="445437"/>
                </a:solidFill>
                <a:ea typeface="微软雅黑" panose="020B0503020204020204" pitchFamily="34" charset="-122"/>
              </a:rPr>
              <a:t>MLP</a:t>
            </a:r>
            <a:r>
              <a:rPr lang="zh-CN" altLang="en-US" sz="2400" b="0" i="0" dirty="0">
                <a:solidFill>
                  <a:srgbClr val="445437"/>
                </a:solidFill>
                <a:ea typeface="微软雅黑" panose="020B0503020204020204" pitchFamily="34" charset="-122"/>
              </a:rPr>
              <a:t>来做分类、回归等</a:t>
            </a:r>
            <a:r>
              <a:rPr lang="zh-CN" altLang="en-US" sz="2400" dirty="0">
                <a:solidFill>
                  <a:srgbClr val="445437"/>
                </a:solidFill>
                <a:ea typeface="微软雅黑" panose="020B0503020204020204" pitchFamily="34" charset="-122"/>
              </a:rPr>
              <a:t>下游</a:t>
            </a:r>
            <a:r>
              <a:rPr lang="zh-CN" altLang="en-US" sz="2400" b="0" i="0" dirty="0">
                <a:solidFill>
                  <a:srgbClr val="445437"/>
                </a:solidFill>
                <a:ea typeface="微软雅黑" panose="020B0503020204020204" pitchFamily="34" charset="-122"/>
              </a:rPr>
              <a:t>任务</a:t>
            </a:r>
            <a:endParaRPr lang="en-US" altLang="zh-CN" sz="2400" b="0" i="0" dirty="0">
              <a:solidFill>
                <a:srgbClr val="445437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BF9185-2376-4CE2-BB9F-F02B555EA7D2}"/>
              </a:ext>
            </a:extLst>
          </p:cNvPr>
          <p:cNvSpPr txBox="1"/>
          <p:nvPr/>
        </p:nvSpPr>
        <p:spPr>
          <a:xfrm>
            <a:off x="387564" y="4531207"/>
            <a:ext cx="5254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消息传递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(Message Passing)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DA3BA5-EC3B-47A5-AF57-5D7A77CE6F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7" b="3353"/>
          <a:stretch/>
        </p:blipFill>
        <p:spPr>
          <a:xfrm>
            <a:off x="387564" y="5071918"/>
            <a:ext cx="2687218" cy="11050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C14D94-5B8C-4FF4-96C4-EE0833E40F9A}"/>
                  </a:ext>
                </a:extLst>
              </p:cNvPr>
              <p:cNvSpPr txBox="1"/>
              <p:nvPr/>
            </p:nvSpPr>
            <p:spPr>
              <a:xfrm>
                <a:off x="3159198" y="4999098"/>
                <a:ext cx="4114437" cy="7868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（图卷积）</a:t>
                </a:r>
                <a:r>
                  <a:rPr lang="en-US" altLang="zh-CN" sz="2400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CN" sz="2400" b="0" i="1" dirty="0">
                    <a:latin typeface="Cambria Math" panose="02040503050406030204" pitchFamily="18" charset="0"/>
                  </a:rPr>
                </a:br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C14D94-5B8C-4FF4-96C4-EE0833E4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98" y="4999098"/>
                <a:ext cx="4114437" cy="786818"/>
              </a:xfrm>
              <a:prstGeom prst="rect">
                <a:avLst/>
              </a:prstGeom>
              <a:blipFill>
                <a:blip r:embed="rId5"/>
                <a:stretch>
                  <a:fillRect l="-148" t="-8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AE5F4ED-7846-409D-A62D-E66E16139D00}"/>
                  </a:ext>
                </a:extLst>
              </p:cNvPr>
              <p:cNvSpPr txBox="1"/>
              <p:nvPr/>
            </p:nvSpPr>
            <p:spPr>
              <a:xfrm>
                <a:off x="3159199" y="5374211"/>
                <a:ext cx="8055274" cy="844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𝑛𝑜𝑑𝑒𝑠</m:t>
                        </m:r>
                      </m:sup>
                    </m:sSup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为邻接矩阵，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func>
                          <m:funcPr>
                            <m:ctrlPr>
                              <a:rPr lang="zh-CN" altLang="en-US" sz="2400" b="0" i="1" dirty="0" err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/>
                          <m:e/>
                        </m:func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𝑛𝑜𝑑𝑒𝑠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𝑓𝑒𝑎𝑡𝑢𝑟𝑒𝑠</m:t>
                        </m:r>
                      </m:sup>
                    </m:sSubSup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特征矩阵</a:t>
                </a:r>
                <a:b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𝑓𝑒𝑎𝑡𝑢𝑟𝑒𝑠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𝑓𝑒𝑎𝑡𝑢𝑟𝑒𝑠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为第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层的权重参数矩阵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AE5F4ED-7846-409D-A62D-E66E16139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99" y="5374211"/>
                <a:ext cx="8055274" cy="844527"/>
              </a:xfrm>
              <a:prstGeom prst="rect">
                <a:avLst/>
              </a:prstGeom>
              <a:blipFill>
                <a:blip r:embed="rId6"/>
                <a:stretch>
                  <a:fillRect l="-1437" t="-4348" b="-20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D5DAEFAA-63AE-4B44-94DA-08A7583DE22B}"/>
              </a:ext>
            </a:extLst>
          </p:cNvPr>
          <p:cNvCxnSpPr>
            <a:cxnSpLocks/>
            <a:stCxn id="12" idx="6"/>
            <a:endCxn id="14" idx="1"/>
          </p:cNvCxnSpPr>
          <p:nvPr/>
        </p:nvCxnSpPr>
        <p:spPr>
          <a:xfrm flipV="1">
            <a:off x="8553855" y="1589641"/>
            <a:ext cx="419435" cy="1062798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>
                <a:alpha val="5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DC748FA9-C914-412E-87C4-CFF21275512D}"/>
              </a:ext>
            </a:extLst>
          </p:cNvPr>
          <p:cNvSpPr/>
          <p:nvPr/>
        </p:nvSpPr>
        <p:spPr>
          <a:xfrm>
            <a:off x="7997920" y="2374471"/>
            <a:ext cx="555935" cy="555935"/>
          </a:xfrm>
          <a:prstGeom prst="ellipse">
            <a:avLst/>
          </a:prstGeom>
          <a:noFill/>
          <a:ln w="38100">
            <a:solidFill>
              <a:srgbClr val="00B050">
                <a:alpha val="5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BE62A2D-7579-419B-B132-901546CD2803}"/>
              </a:ext>
            </a:extLst>
          </p:cNvPr>
          <p:cNvGrpSpPr/>
          <p:nvPr/>
        </p:nvGrpSpPr>
        <p:grpSpPr>
          <a:xfrm>
            <a:off x="2782205" y="2492531"/>
            <a:ext cx="6055494" cy="3356200"/>
            <a:chOff x="2782205" y="2492531"/>
            <a:chExt cx="6055494" cy="3356200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8E6A4A55-113E-439D-BD21-B5818C0FD99C}"/>
                </a:ext>
              </a:extLst>
            </p:cNvPr>
            <p:cNvSpPr/>
            <p:nvPr/>
          </p:nvSpPr>
          <p:spPr>
            <a:xfrm>
              <a:off x="6710821" y="5374210"/>
              <a:ext cx="2126878" cy="474521"/>
            </a:xfrm>
            <a:prstGeom prst="roundRect">
              <a:avLst>
                <a:gd name="adj" fmla="val 36437"/>
              </a:avLst>
            </a:prstGeom>
            <a:ln w="38100">
              <a:solidFill>
                <a:srgbClr val="1A6EF3">
                  <a:alpha val="50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62E6652-B03F-4ABA-B59B-11E4B4D04177}"/>
                </a:ext>
              </a:extLst>
            </p:cNvPr>
            <p:cNvSpPr/>
            <p:nvPr/>
          </p:nvSpPr>
          <p:spPr>
            <a:xfrm>
              <a:off x="2782205" y="2492531"/>
              <a:ext cx="1226741" cy="800210"/>
            </a:xfrm>
            <a:prstGeom prst="roundRect">
              <a:avLst>
                <a:gd name="adj" fmla="val 18529"/>
              </a:avLst>
            </a:prstGeom>
            <a:ln w="38100">
              <a:solidFill>
                <a:srgbClr val="1A6EF3">
                  <a:alpha val="50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3" name="连接符: 曲线 32">
              <a:extLst>
                <a:ext uri="{FF2B5EF4-FFF2-40B4-BE49-F238E27FC236}">
                  <a16:creationId xmlns:a16="http://schemas.microsoft.com/office/drawing/2014/main" id="{A3223839-A418-44EB-950C-4A0AECD893AD}"/>
                </a:ext>
              </a:extLst>
            </p:cNvPr>
            <p:cNvCxnSpPr>
              <a:cxnSpLocks/>
              <a:stCxn id="30" idx="0"/>
              <a:endCxn id="32" idx="3"/>
            </p:cNvCxnSpPr>
            <p:nvPr/>
          </p:nvCxnSpPr>
          <p:spPr>
            <a:xfrm rot="16200000" flipV="1">
              <a:off x="4650816" y="2250766"/>
              <a:ext cx="2481574" cy="3765314"/>
            </a:xfrm>
            <a:prstGeom prst="curvedConnector2">
              <a:avLst/>
            </a:prstGeom>
            <a:ln w="38100">
              <a:solidFill>
                <a:srgbClr val="1A6EF3">
                  <a:alpha val="50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788C1A2-822D-4A63-8AA4-274FC333F9A3}"/>
              </a:ext>
            </a:extLst>
          </p:cNvPr>
          <p:cNvGrpSpPr/>
          <p:nvPr/>
        </p:nvGrpSpPr>
        <p:grpSpPr>
          <a:xfrm>
            <a:off x="2378565" y="1630519"/>
            <a:ext cx="2587247" cy="3866800"/>
            <a:chOff x="2782207" y="2083400"/>
            <a:chExt cx="4792669" cy="3889152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C5F8051-D99C-4205-9BE2-AE2AA4854DAE}"/>
                </a:ext>
              </a:extLst>
            </p:cNvPr>
            <p:cNvSpPr/>
            <p:nvPr/>
          </p:nvSpPr>
          <p:spPr>
            <a:xfrm>
              <a:off x="6625909" y="5498032"/>
              <a:ext cx="948967" cy="474520"/>
            </a:xfrm>
            <a:prstGeom prst="roundRect">
              <a:avLst>
                <a:gd name="adj" fmla="val 36437"/>
              </a:avLst>
            </a:prstGeom>
            <a:ln w="38100">
              <a:solidFill>
                <a:schemeClr val="accent5">
                  <a:lumMod val="75000"/>
                  <a:alpha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138FFDC6-7411-4153-9DCB-3FEF0E12ACE0}"/>
                </a:ext>
              </a:extLst>
            </p:cNvPr>
            <p:cNvSpPr/>
            <p:nvPr/>
          </p:nvSpPr>
          <p:spPr>
            <a:xfrm>
              <a:off x="2782207" y="2083400"/>
              <a:ext cx="1155985" cy="1808877"/>
            </a:xfrm>
            <a:prstGeom prst="roundRect">
              <a:avLst>
                <a:gd name="adj" fmla="val 18529"/>
              </a:avLst>
            </a:prstGeom>
            <a:ln w="38100">
              <a:solidFill>
                <a:schemeClr val="accent5">
                  <a:lumMod val="75000"/>
                  <a:alpha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8B53688E-A2C6-4561-9657-B625A9BE23B5}"/>
                </a:ext>
              </a:extLst>
            </p:cNvPr>
            <p:cNvCxnSpPr>
              <a:cxnSpLocks/>
              <a:stCxn id="39" idx="0"/>
              <a:endCxn id="40" idx="2"/>
            </p:cNvCxnSpPr>
            <p:nvPr/>
          </p:nvCxnSpPr>
          <p:spPr>
            <a:xfrm rot="16200000" flipV="1">
              <a:off x="4427420" y="2825057"/>
              <a:ext cx="1605755" cy="374019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5">
                  <a:lumMod val="75000"/>
                  <a:alpha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5BF9748-8F92-46A5-809F-B65D0AE41760}"/>
              </a:ext>
            </a:extLst>
          </p:cNvPr>
          <p:cNvGrpSpPr/>
          <p:nvPr/>
        </p:nvGrpSpPr>
        <p:grpSpPr>
          <a:xfrm>
            <a:off x="3061488" y="3738845"/>
            <a:ext cx="4436094" cy="1669834"/>
            <a:chOff x="3061488" y="3738845"/>
            <a:chExt cx="4436094" cy="1669834"/>
          </a:xfrm>
        </p:grpSpPr>
        <p:cxnSp>
          <p:nvCxnSpPr>
            <p:cNvPr id="42" name="连接符: 曲线 41">
              <a:extLst>
                <a:ext uri="{FF2B5EF4-FFF2-40B4-BE49-F238E27FC236}">
                  <a16:creationId xmlns:a16="http://schemas.microsoft.com/office/drawing/2014/main" id="{FFC994DB-514D-48C7-A6DF-3244E0CE5BCA}"/>
                </a:ext>
              </a:extLst>
            </p:cNvPr>
            <p:cNvCxnSpPr>
              <a:cxnSpLocks/>
              <a:stCxn id="45" idx="0"/>
              <a:endCxn id="55" idx="2"/>
            </p:cNvCxnSpPr>
            <p:nvPr/>
          </p:nvCxnSpPr>
          <p:spPr>
            <a:xfrm rot="5400000" flipH="1" flipV="1">
              <a:off x="4842778" y="2338069"/>
              <a:ext cx="1254028" cy="405558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B0F0">
                  <a:alpha val="48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874ABC5-4832-4253-A306-B56C60CE0F45}"/>
                </a:ext>
              </a:extLst>
            </p:cNvPr>
            <p:cNvSpPr/>
            <p:nvPr/>
          </p:nvSpPr>
          <p:spPr>
            <a:xfrm>
              <a:off x="3061488" y="4992873"/>
              <a:ext cx="761028" cy="415806"/>
            </a:xfrm>
            <a:prstGeom prst="roundRect">
              <a:avLst>
                <a:gd name="adj" fmla="val 36437"/>
              </a:avLst>
            </a:prstGeom>
            <a:ln w="38100">
              <a:solidFill>
                <a:srgbClr val="00B0F0">
                  <a:alpha val="48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DA08114-8E21-46BB-8D5D-8E4ECCCCF943}"/>
              </a:ext>
            </a:extLst>
          </p:cNvPr>
          <p:cNvGrpSpPr/>
          <p:nvPr/>
        </p:nvGrpSpPr>
        <p:grpSpPr>
          <a:xfrm>
            <a:off x="4942942" y="3735002"/>
            <a:ext cx="587148" cy="1707935"/>
            <a:chOff x="3061488" y="3573089"/>
            <a:chExt cx="761028" cy="1835590"/>
          </a:xfrm>
        </p:grpSpPr>
        <p:cxnSp>
          <p:nvCxnSpPr>
            <p:cNvPr id="50" name="连接符: 曲线 49">
              <a:extLst>
                <a:ext uri="{FF2B5EF4-FFF2-40B4-BE49-F238E27FC236}">
                  <a16:creationId xmlns:a16="http://schemas.microsoft.com/office/drawing/2014/main" id="{9698A36E-0A23-4490-9AAF-7BD9FEDB60A5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rot="5400000" flipH="1" flipV="1">
              <a:off x="2858966" y="4156125"/>
              <a:ext cx="1419785" cy="25371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00CC">
                  <a:alpha val="48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3B755886-01F6-4212-B2CC-1E8CD56BC90B}"/>
                </a:ext>
              </a:extLst>
            </p:cNvPr>
            <p:cNvSpPr/>
            <p:nvPr/>
          </p:nvSpPr>
          <p:spPr>
            <a:xfrm>
              <a:off x="3061488" y="4992873"/>
              <a:ext cx="761028" cy="415806"/>
            </a:xfrm>
            <a:prstGeom prst="roundRect">
              <a:avLst>
                <a:gd name="adj" fmla="val 36437"/>
              </a:avLst>
            </a:prstGeom>
            <a:ln w="38100">
              <a:solidFill>
                <a:srgbClr val="0000CC">
                  <a:alpha val="48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CC"/>
                </a:solidFill>
              </a:endParaRP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AE0CA67C-EB5F-447B-BD66-B503D3283237}"/>
              </a:ext>
            </a:extLst>
          </p:cNvPr>
          <p:cNvSpPr txBox="1"/>
          <p:nvPr/>
        </p:nvSpPr>
        <p:spPr>
          <a:xfrm>
            <a:off x="6317223" y="3277180"/>
            <a:ext cx="2360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0" i="0" dirty="0">
                <a:solidFill>
                  <a:srgbClr val="4454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0" i="0" dirty="0">
              <a:solidFill>
                <a:srgbClr val="445437"/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星形: 五角 56">
            <a:extLst>
              <a:ext uri="{FF2B5EF4-FFF2-40B4-BE49-F238E27FC236}">
                <a16:creationId xmlns:a16="http://schemas.microsoft.com/office/drawing/2014/main" id="{BBF0C65D-EC17-4EA8-873C-93BB7922BDFA}"/>
              </a:ext>
            </a:extLst>
          </p:cNvPr>
          <p:cNvSpPr/>
          <p:nvPr/>
        </p:nvSpPr>
        <p:spPr>
          <a:xfrm>
            <a:off x="1971621" y="2492531"/>
            <a:ext cx="319813" cy="319813"/>
          </a:xfrm>
          <a:prstGeom prst="star5">
            <a:avLst>
              <a:gd name="adj" fmla="val 22533"/>
              <a:gd name="hf" fmla="val 105146"/>
              <a:gd name="vf" fmla="val 110557"/>
            </a:avLst>
          </a:prstGeom>
          <a:solidFill>
            <a:srgbClr val="FF0000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B5B427-D484-44C5-BCCC-30D003944C8A}"/>
              </a:ext>
            </a:extLst>
          </p:cNvPr>
          <p:cNvSpPr txBox="1"/>
          <p:nvPr/>
        </p:nvSpPr>
        <p:spPr>
          <a:xfrm>
            <a:off x="1973418" y="2484575"/>
            <a:ext cx="2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endParaRPr lang="zh-CN" altLang="en-US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5F0980F-67A7-49B3-A3CB-17DE23F69D73}"/>
              </a:ext>
            </a:extLst>
          </p:cNvPr>
          <p:cNvSpPr txBox="1"/>
          <p:nvPr/>
        </p:nvSpPr>
        <p:spPr>
          <a:xfrm>
            <a:off x="933376" y="1301378"/>
            <a:ext cx="2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endParaRPr lang="zh-CN" altLang="en-US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8598A27-DB57-46E9-A3CB-427FD89A99DA}"/>
              </a:ext>
            </a:extLst>
          </p:cNvPr>
          <p:cNvSpPr txBox="1"/>
          <p:nvPr/>
        </p:nvSpPr>
        <p:spPr>
          <a:xfrm>
            <a:off x="446146" y="2142957"/>
            <a:ext cx="2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endParaRPr lang="zh-CN" altLang="en-US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AEE7555-FB78-4B78-8C8C-E2261E11A83D}"/>
              </a:ext>
            </a:extLst>
          </p:cNvPr>
          <p:cNvSpPr txBox="1"/>
          <p:nvPr/>
        </p:nvSpPr>
        <p:spPr>
          <a:xfrm>
            <a:off x="1089530" y="2853907"/>
            <a:ext cx="2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  <a:endParaRPr lang="zh-CN" altLang="en-US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F3AFA06-18A1-4621-8F79-B0389466AF57}"/>
              </a:ext>
            </a:extLst>
          </p:cNvPr>
          <p:cNvSpPr txBox="1"/>
          <p:nvPr/>
        </p:nvSpPr>
        <p:spPr>
          <a:xfrm>
            <a:off x="1881497" y="1495820"/>
            <a:ext cx="2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endParaRPr lang="zh-CN" altLang="en-US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9" name="表格 19">
            <a:extLst>
              <a:ext uri="{FF2B5EF4-FFF2-40B4-BE49-F238E27FC236}">
                <a16:creationId xmlns:a16="http://schemas.microsoft.com/office/drawing/2014/main" id="{B6A5D534-5727-46F9-85E1-7C62BED85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4977"/>
              </p:ext>
            </p:extLst>
          </p:nvPr>
        </p:nvGraphicFramePr>
        <p:xfrm>
          <a:off x="9370455" y="3460153"/>
          <a:ext cx="2355773" cy="13886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6539">
                  <a:extLst>
                    <a:ext uri="{9D8B030D-6E8A-4147-A177-3AD203B41FA5}">
                      <a16:colId xmlns:a16="http://schemas.microsoft.com/office/drawing/2014/main" val="1325118644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3588934391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1168739873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3483712862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3440678641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4108335845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2251122780"/>
                    </a:ext>
                  </a:extLst>
                </a:gridCol>
              </a:tblGrid>
              <a:tr h="277724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88269"/>
                  </a:ext>
                </a:extLst>
              </a:tr>
              <a:tr h="277724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4707"/>
                  </a:ext>
                </a:extLst>
              </a:tr>
              <a:tr h="277724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341358"/>
                  </a:ext>
                </a:extLst>
              </a:tr>
              <a:tr h="277724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0256"/>
                  </a:ext>
                </a:extLst>
              </a:tr>
              <a:tr h="277724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096076"/>
                  </a:ext>
                </a:extLst>
              </a:tr>
            </a:tbl>
          </a:graphicData>
        </a:graphic>
      </p:graphicFrame>
      <p:grpSp>
        <p:nvGrpSpPr>
          <p:cNvPr id="26" name="组合 25">
            <a:extLst>
              <a:ext uri="{FF2B5EF4-FFF2-40B4-BE49-F238E27FC236}">
                <a16:creationId xmlns:a16="http://schemas.microsoft.com/office/drawing/2014/main" id="{C7B066B2-4344-4A9D-8111-BEC73C606A86}"/>
              </a:ext>
            </a:extLst>
          </p:cNvPr>
          <p:cNvGrpSpPr/>
          <p:nvPr/>
        </p:nvGrpSpPr>
        <p:grpSpPr>
          <a:xfrm>
            <a:off x="8677941" y="2703121"/>
            <a:ext cx="3273554" cy="2189778"/>
            <a:chOff x="8677941" y="2453468"/>
            <a:chExt cx="3273554" cy="2189778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603DF5B-3EC5-42A9-8A6C-3F64374EEEC1}"/>
                </a:ext>
              </a:extLst>
            </p:cNvPr>
            <p:cNvGrpSpPr/>
            <p:nvPr/>
          </p:nvGrpSpPr>
          <p:grpSpPr>
            <a:xfrm>
              <a:off x="8677941" y="2453468"/>
              <a:ext cx="3273554" cy="2189778"/>
              <a:chOff x="8671651" y="2453468"/>
              <a:chExt cx="3273554" cy="21897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0CA22C9A-F17F-4DF6-A3A2-86FF1517FE5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3572" y="3666248"/>
                    <a:ext cx="484030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0CA22C9A-F17F-4DF6-A3A2-86FF1517FE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3572" y="3666248"/>
                    <a:ext cx="484030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6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07D84F31-512E-45CA-9B9A-522069006A17}"/>
                  </a:ext>
                </a:extLst>
              </p:cNvPr>
              <p:cNvGrpSpPr/>
              <p:nvPr/>
            </p:nvGrpSpPr>
            <p:grpSpPr>
              <a:xfrm>
                <a:off x="9120798" y="3166374"/>
                <a:ext cx="48825" cy="1476872"/>
                <a:chOff x="9120798" y="3166374"/>
                <a:chExt cx="48825" cy="1476872"/>
              </a:xfrm>
            </p:grpSpPr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581B04C9-7E89-459C-96B2-932A4D4DE8DD}"/>
                    </a:ext>
                  </a:extLst>
                </p:cNvPr>
                <p:cNvSpPr txBox="1"/>
                <p:nvPr/>
              </p:nvSpPr>
              <p:spPr>
                <a:xfrm flipH="1">
                  <a:off x="9120798" y="3166374"/>
                  <a:ext cx="4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zh-CN" altLang="en-US" b="1" dirty="0">
                    <a:ln w="12700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08D8D829-8340-4B4F-A0B5-DCC166EF3AA5}"/>
                    </a:ext>
                  </a:extLst>
                </p:cNvPr>
                <p:cNvSpPr txBox="1"/>
                <p:nvPr/>
              </p:nvSpPr>
              <p:spPr>
                <a:xfrm flipH="1">
                  <a:off x="9120798" y="3443259"/>
                  <a:ext cx="4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2</a:t>
                  </a:r>
                  <a:endParaRPr lang="zh-CN" altLang="en-US" b="1" dirty="0">
                    <a:ln w="12700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C68E7D9D-54B2-4979-B085-0A60BD5ADBB1}"/>
                    </a:ext>
                  </a:extLst>
                </p:cNvPr>
                <p:cNvSpPr txBox="1"/>
                <p:nvPr/>
              </p:nvSpPr>
              <p:spPr>
                <a:xfrm flipH="1">
                  <a:off x="9120798" y="3720144"/>
                  <a:ext cx="4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3</a:t>
                  </a:r>
                  <a:endParaRPr lang="zh-CN" altLang="en-US" b="1" dirty="0">
                    <a:ln w="12700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CDB378BB-1D90-4D7A-B26E-5D03EC40157C}"/>
                    </a:ext>
                  </a:extLst>
                </p:cNvPr>
                <p:cNvSpPr txBox="1"/>
                <p:nvPr/>
              </p:nvSpPr>
              <p:spPr>
                <a:xfrm flipH="1">
                  <a:off x="9120798" y="3997029"/>
                  <a:ext cx="4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4</a:t>
                  </a:r>
                  <a:endParaRPr lang="zh-CN" altLang="en-US" b="1" dirty="0">
                    <a:ln w="12700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20CEE45-4F0A-4330-AA81-ECA8A9A134A3}"/>
                    </a:ext>
                  </a:extLst>
                </p:cNvPr>
                <p:cNvSpPr txBox="1"/>
                <p:nvPr/>
              </p:nvSpPr>
              <p:spPr>
                <a:xfrm flipH="1">
                  <a:off x="9120798" y="4273914"/>
                  <a:ext cx="4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5</a:t>
                  </a:r>
                  <a:endParaRPr lang="zh-CN" altLang="en-US" b="1" dirty="0">
                    <a:ln w="12700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73086AD-3794-43D0-8762-6962194A554D}"/>
                  </a:ext>
                </a:extLst>
              </p:cNvPr>
              <p:cNvGrpSpPr/>
              <p:nvPr/>
            </p:nvGrpSpPr>
            <p:grpSpPr>
              <a:xfrm>
                <a:off x="8671651" y="2453468"/>
                <a:ext cx="3273554" cy="705833"/>
                <a:chOff x="8671651" y="2453468"/>
                <a:chExt cx="3273554" cy="70583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196E8FE1-90E4-408F-AF1F-4AA3C6896A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71651" y="2697636"/>
                      <a:ext cx="327355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1, …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=[1, 1, 1, 0, 0]</m:t>
                            </m:r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196E8FE1-90E4-408F-AF1F-4AA3C6896A1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71651" y="2697636"/>
                      <a:ext cx="3273554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2105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7453EC3E-C39D-41B0-AB37-8F9F207EBE84}"/>
                    </a:ext>
                  </a:extLst>
                </p:cNvPr>
                <p:cNvGrpSpPr/>
                <p:nvPr/>
              </p:nvGrpSpPr>
              <p:grpSpPr>
                <a:xfrm>
                  <a:off x="10367175" y="2453468"/>
                  <a:ext cx="1163131" cy="369332"/>
                  <a:chOff x="10367175" y="2453468"/>
                  <a:chExt cx="1163131" cy="369332"/>
                </a:xfrm>
              </p:grpSpPr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3EC47C15-706E-4DED-8129-600680496BB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0645751" y="2453468"/>
                    <a:ext cx="488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ln w="12700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rPr>
                      <a:t>2</a:t>
                    </a:r>
                    <a:endParaRPr lang="zh-CN" altLang="en-US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FFC509B8-5393-4DF6-B5AA-2BC331F65C7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0924327" y="2453468"/>
                    <a:ext cx="488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ln w="12700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rPr>
                      <a:t>3</a:t>
                    </a:r>
                    <a:endParaRPr lang="zh-CN" altLang="en-US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09ED4DF9-06B7-48A7-B428-A4EED11F8B4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1202903" y="2453468"/>
                    <a:ext cx="488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ln w="12700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rPr>
                      <a:t>4</a:t>
                    </a:r>
                    <a:endParaRPr lang="zh-CN" altLang="en-US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8E9AC139-1DD2-4039-AB99-2F27A5B9D68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1481481" y="2453468"/>
                    <a:ext cx="488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ln w="12700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rPr>
                      <a:t>5</a:t>
                    </a:r>
                    <a:endParaRPr lang="zh-CN" altLang="en-US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54F125B1-D0C1-4D2D-A373-A16E43402567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0367175" y="2453468"/>
                    <a:ext cx="488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ln w="12700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rPr>
                      <a:t>1</a:t>
                    </a:r>
                    <a:endParaRPr lang="zh-CN" altLang="en-US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5BE371EE-BCBE-4565-943A-0F059508DEF8}"/>
                    </a:ext>
                  </a:extLst>
                </p:cNvPr>
                <p:cNvSpPr txBox="1"/>
                <p:nvPr/>
              </p:nvSpPr>
              <p:spPr>
                <a:xfrm>
                  <a:off x="9431515" y="3583125"/>
                  <a:ext cx="2246232" cy="55714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58000"/>
                  </a:schemeClr>
                </a:solidFill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func>
                            <m:funcPr>
                              <m:ctrlPr>
                                <a:rPr lang="zh-CN" altLang="en-US" sz="2400" b="0" i="1" dirty="0" err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/>
                            <m:e/>
                          </m:func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𝑛𝑜𝑑𝑒𝑠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𝑓𝑒𝑎𝑡𝑢𝑟𝑒𝑠</m:t>
                          </m:r>
                        </m:sup>
                      </m:sSubSup>
                    </m:oMath>
                  </a14:m>
                  <a:r>
                    <a:rPr lang="zh-CN" altLang="en-US" sz="1800" b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5BE371EE-BCBE-4565-943A-0F059508D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1515" y="3583125"/>
                  <a:ext cx="2246232" cy="5571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615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17" grpId="0"/>
      <p:bldP spid="21" grpId="0"/>
      <p:bldP spid="12" grpId="0" animBg="1"/>
      <p:bldP spid="55" grpId="0"/>
      <p:bldP spid="57" grpId="0" animBg="1"/>
      <p:bldP spid="3" grpId="0"/>
      <p:bldP spid="36" grpId="0"/>
      <p:bldP spid="43" grpId="0"/>
      <p:bldP spid="44" grpId="0"/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6367BE63-25DB-4FF1-8E46-B721956E2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" t="963" r="1288" b="2572"/>
          <a:stretch/>
        </p:blipFill>
        <p:spPr>
          <a:xfrm>
            <a:off x="398583" y="842756"/>
            <a:ext cx="8155272" cy="37211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0EC01E-8ACE-424E-BFD8-A961B0BE54F5}"/>
              </a:ext>
            </a:extLst>
          </p:cNvPr>
          <p:cNvSpPr txBox="1"/>
          <p:nvPr/>
        </p:nvSpPr>
        <p:spPr>
          <a:xfrm>
            <a:off x="8973290" y="804811"/>
            <a:ext cx="28846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b="0" i="0" dirty="0">
                <a:solidFill>
                  <a:srgbClr val="4454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聚合了图中的其它节点的信息后接上</a:t>
            </a:r>
            <a:r>
              <a:rPr lang="en-US" altLang="zh-CN" sz="2400" b="0" i="0" dirty="0">
                <a:solidFill>
                  <a:srgbClr val="445437"/>
                </a:solidFill>
                <a:ea typeface="微软雅黑" panose="020B0503020204020204" pitchFamily="34" charset="-122"/>
              </a:rPr>
              <a:t>MLP</a:t>
            </a:r>
            <a:r>
              <a:rPr lang="zh-CN" altLang="en-US" sz="2400" b="0" i="0" dirty="0">
                <a:solidFill>
                  <a:srgbClr val="445437"/>
                </a:solidFill>
                <a:ea typeface="微软雅黑" panose="020B0503020204020204" pitchFamily="34" charset="-122"/>
              </a:rPr>
              <a:t>来做分类、回归等</a:t>
            </a:r>
            <a:r>
              <a:rPr lang="zh-CN" altLang="en-US" sz="2400" dirty="0">
                <a:solidFill>
                  <a:srgbClr val="445437"/>
                </a:solidFill>
                <a:ea typeface="微软雅黑" panose="020B0503020204020204" pitchFamily="34" charset="-122"/>
              </a:rPr>
              <a:t>下游</a:t>
            </a:r>
            <a:r>
              <a:rPr lang="zh-CN" altLang="en-US" sz="2400" b="0" i="0" dirty="0">
                <a:solidFill>
                  <a:srgbClr val="445437"/>
                </a:solidFill>
                <a:ea typeface="微软雅黑" panose="020B0503020204020204" pitchFamily="34" charset="-122"/>
              </a:rPr>
              <a:t>任务</a:t>
            </a:r>
            <a:endParaRPr lang="en-US" altLang="zh-CN" sz="2400" b="0" i="0" dirty="0">
              <a:solidFill>
                <a:srgbClr val="445437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BF9185-2376-4CE2-BB9F-F02B555EA7D2}"/>
              </a:ext>
            </a:extLst>
          </p:cNvPr>
          <p:cNvSpPr txBox="1"/>
          <p:nvPr/>
        </p:nvSpPr>
        <p:spPr>
          <a:xfrm>
            <a:off x="387564" y="4531207"/>
            <a:ext cx="5254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消息传递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(Message Passing)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DA3BA5-EC3B-47A5-AF57-5D7A77CE6F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7" b="3353"/>
          <a:stretch/>
        </p:blipFill>
        <p:spPr>
          <a:xfrm>
            <a:off x="387564" y="5071918"/>
            <a:ext cx="2687218" cy="11050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C14D94-5B8C-4FF4-96C4-EE0833E40F9A}"/>
                  </a:ext>
                </a:extLst>
              </p:cNvPr>
              <p:cNvSpPr txBox="1"/>
              <p:nvPr/>
            </p:nvSpPr>
            <p:spPr>
              <a:xfrm>
                <a:off x="3159198" y="4999098"/>
                <a:ext cx="4114437" cy="7868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（图卷积）</a:t>
                </a:r>
                <a:r>
                  <a:rPr lang="en-US" altLang="zh-CN" sz="2400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CN" sz="2400" b="0" i="1" dirty="0">
                    <a:latin typeface="Cambria Math" panose="02040503050406030204" pitchFamily="18" charset="0"/>
                  </a:rPr>
                </a:br>
                <a:endParaRPr lang="zh-CN" altLang="en-US" sz="2400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C14D94-5B8C-4FF4-96C4-EE0833E4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98" y="4999098"/>
                <a:ext cx="4114437" cy="786818"/>
              </a:xfrm>
              <a:prstGeom prst="rect">
                <a:avLst/>
              </a:prstGeom>
              <a:blipFill>
                <a:blip r:embed="rId5"/>
                <a:stretch>
                  <a:fillRect l="-148" t="-8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AE5F4ED-7846-409D-A62D-E66E16139D00}"/>
                  </a:ext>
                </a:extLst>
              </p:cNvPr>
              <p:cNvSpPr txBox="1"/>
              <p:nvPr/>
            </p:nvSpPr>
            <p:spPr>
              <a:xfrm>
                <a:off x="3159199" y="5374211"/>
                <a:ext cx="8055274" cy="844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𝑛𝑜𝑑𝑒𝑠</m:t>
                        </m:r>
                      </m:sup>
                    </m:sSup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为邻接矩阵，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func>
                          <m:funcPr>
                            <m:ctrlPr>
                              <a:rPr lang="zh-CN" altLang="en-US" sz="2400" b="0" i="1" dirty="0" err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/>
                          <m:e/>
                        </m:func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𝑛𝑜𝑑𝑒𝑠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𝑓𝑒𝑎𝑡𝑢𝑟𝑒𝑠</m:t>
                        </m:r>
                      </m:sup>
                    </m:sSubSup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特征矩阵</a:t>
                </a:r>
                <a:b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𝑓𝑒𝑎𝑡𝑢𝑟𝑒𝑠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𝑓𝑒𝑎𝑡𝑢𝑟𝑒𝑠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为第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层的权重参数矩阵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AE5F4ED-7846-409D-A62D-E66E16139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99" y="5374211"/>
                <a:ext cx="8055274" cy="844527"/>
              </a:xfrm>
              <a:prstGeom prst="rect">
                <a:avLst/>
              </a:prstGeom>
              <a:blipFill>
                <a:blip r:embed="rId6"/>
                <a:stretch>
                  <a:fillRect l="-1437" t="-4348" b="-20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D5DAEFAA-63AE-4B44-94DA-08A7583DE22B}"/>
              </a:ext>
            </a:extLst>
          </p:cNvPr>
          <p:cNvCxnSpPr>
            <a:cxnSpLocks/>
            <a:stCxn id="12" idx="6"/>
            <a:endCxn id="14" idx="1"/>
          </p:cNvCxnSpPr>
          <p:nvPr/>
        </p:nvCxnSpPr>
        <p:spPr>
          <a:xfrm flipV="1">
            <a:off x="8553855" y="1589641"/>
            <a:ext cx="419435" cy="1062798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>
                <a:alpha val="59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DC748FA9-C914-412E-87C4-CFF21275512D}"/>
              </a:ext>
            </a:extLst>
          </p:cNvPr>
          <p:cNvSpPr/>
          <p:nvPr/>
        </p:nvSpPr>
        <p:spPr>
          <a:xfrm>
            <a:off x="7997920" y="2374471"/>
            <a:ext cx="555935" cy="555935"/>
          </a:xfrm>
          <a:prstGeom prst="ellipse">
            <a:avLst/>
          </a:prstGeom>
          <a:noFill/>
          <a:ln w="38100">
            <a:solidFill>
              <a:srgbClr val="00B050">
                <a:alpha val="5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BE62A2D-7579-419B-B132-901546CD2803}"/>
              </a:ext>
            </a:extLst>
          </p:cNvPr>
          <p:cNvGrpSpPr/>
          <p:nvPr/>
        </p:nvGrpSpPr>
        <p:grpSpPr>
          <a:xfrm>
            <a:off x="2782205" y="2492531"/>
            <a:ext cx="6055494" cy="3356200"/>
            <a:chOff x="2782205" y="2492531"/>
            <a:chExt cx="6055494" cy="3356200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8E6A4A55-113E-439D-BD21-B5818C0FD99C}"/>
                </a:ext>
              </a:extLst>
            </p:cNvPr>
            <p:cNvSpPr/>
            <p:nvPr/>
          </p:nvSpPr>
          <p:spPr>
            <a:xfrm>
              <a:off x="6710821" y="5374210"/>
              <a:ext cx="2126878" cy="474521"/>
            </a:xfrm>
            <a:prstGeom prst="roundRect">
              <a:avLst>
                <a:gd name="adj" fmla="val 36437"/>
              </a:avLst>
            </a:prstGeom>
            <a:ln w="38100">
              <a:solidFill>
                <a:srgbClr val="1A6EF3">
                  <a:alpha val="50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62E6652-B03F-4ABA-B59B-11E4B4D04177}"/>
                </a:ext>
              </a:extLst>
            </p:cNvPr>
            <p:cNvSpPr/>
            <p:nvPr/>
          </p:nvSpPr>
          <p:spPr>
            <a:xfrm>
              <a:off x="2782205" y="2492531"/>
              <a:ext cx="1226741" cy="800210"/>
            </a:xfrm>
            <a:prstGeom prst="roundRect">
              <a:avLst>
                <a:gd name="adj" fmla="val 18529"/>
              </a:avLst>
            </a:prstGeom>
            <a:ln w="38100">
              <a:solidFill>
                <a:srgbClr val="1A6EF3">
                  <a:alpha val="50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3" name="连接符: 曲线 32">
              <a:extLst>
                <a:ext uri="{FF2B5EF4-FFF2-40B4-BE49-F238E27FC236}">
                  <a16:creationId xmlns:a16="http://schemas.microsoft.com/office/drawing/2014/main" id="{A3223839-A418-44EB-950C-4A0AECD893AD}"/>
                </a:ext>
              </a:extLst>
            </p:cNvPr>
            <p:cNvCxnSpPr>
              <a:cxnSpLocks/>
              <a:stCxn id="30" idx="0"/>
              <a:endCxn id="32" idx="3"/>
            </p:cNvCxnSpPr>
            <p:nvPr/>
          </p:nvCxnSpPr>
          <p:spPr>
            <a:xfrm rot="16200000" flipV="1">
              <a:off x="4650816" y="2250766"/>
              <a:ext cx="2481574" cy="3765314"/>
            </a:xfrm>
            <a:prstGeom prst="curvedConnector2">
              <a:avLst/>
            </a:prstGeom>
            <a:ln w="38100">
              <a:solidFill>
                <a:srgbClr val="1A6EF3">
                  <a:alpha val="50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788C1A2-822D-4A63-8AA4-274FC333F9A3}"/>
              </a:ext>
            </a:extLst>
          </p:cNvPr>
          <p:cNvGrpSpPr/>
          <p:nvPr/>
        </p:nvGrpSpPr>
        <p:grpSpPr>
          <a:xfrm>
            <a:off x="2378565" y="1630519"/>
            <a:ext cx="2587247" cy="3866800"/>
            <a:chOff x="2782207" y="2083400"/>
            <a:chExt cx="4792669" cy="3889152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C5F8051-D99C-4205-9BE2-AE2AA4854DAE}"/>
                </a:ext>
              </a:extLst>
            </p:cNvPr>
            <p:cNvSpPr/>
            <p:nvPr/>
          </p:nvSpPr>
          <p:spPr>
            <a:xfrm>
              <a:off x="6625909" y="5498032"/>
              <a:ext cx="948967" cy="474520"/>
            </a:xfrm>
            <a:prstGeom prst="roundRect">
              <a:avLst>
                <a:gd name="adj" fmla="val 36437"/>
              </a:avLst>
            </a:prstGeom>
            <a:ln w="38100">
              <a:solidFill>
                <a:schemeClr val="accent5">
                  <a:lumMod val="75000"/>
                  <a:alpha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138FFDC6-7411-4153-9DCB-3FEF0E12ACE0}"/>
                </a:ext>
              </a:extLst>
            </p:cNvPr>
            <p:cNvSpPr/>
            <p:nvPr/>
          </p:nvSpPr>
          <p:spPr>
            <a:xfrm>
              <a:off x="2782207" y="2083400"/>
              <a:ext cx="1155985" cy="1808877"/>
            </a:xfrm>
            <a:prstGeom prst="roundRect">
              <a:avLst>
                <a:gd name="adj" fmla="val 18529"/>
              </a:avLst>
            </a:prstGeom>
            <a:ln w="38100">
              <a:solidFill>
                <a:schemeClr val="accent5">
                  <a:lumMod val="75000"/>
                  <a:alpha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8B53688E-A2C6-4561-9657-B625A9BE23B5}"/>
                </a:ext>
              </a:extLst>
            </p:cNvPr>
            <p:cNvCxnSpPr>
              <a:cxnSpLocks/>
              <a:stCxn id="39" idx="0"/>
              <a:endCxn id="40" idx="2"/>
            </p:cNvCxnSpPr>
            <p:nvPr/>
          </p:nvCxnSpPr>
          <p:spPr>
            <a:xfrm rot="16200000" flipV="1">
              <a:off x="4427420" y="2825057"/>
              <a:ext cx="1605755" cy="374019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5">
                  <a:lumMod val="75000"/>
                  <a:alpha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5BF9748-8F92-46A5-809F-B65D0AE41760}"/>
              </a:ext>
            </a:extLst>
          </p:cNvPr>
          <p:cNvGrpSpPr/>
          <p:nvPr/>
        </p:nvGrpSpPr>
        <p:grpSpPr>
          <a:xfrm>
            <a:off x="3061488" y="3738845"/>
            <a:ext cx="4436094" cy="1669834"/>
            <a:chOff x="3061488" y="3738845"/>
            <a:chExt cx="4436094" cy="1669834"/>
          </a:xfrm>
        </p:grpSpPr>
        <p:cxnSp>
          <p:nvCxnSpPr>
            <p:cNvPr id="42" name="连接符: 曲线 41">
              <a:extLst>
                <a:ext uri="{FF2B5EF4-FFF2-40B4-BE49-F238E27FC236}">
                  <a16:creationId xmlns:a16="http://schemas.microsoft.com/office/drawing/2014/main" id="{FFC994DB-514D-48C7-A6DF-3244E0CE5BCA}"/>
                </a:ext>
              </a:extLst>
            </p:cNvPr>
            <p:cNvCxnSpPr>
              <a:cxnSpLocks/>
              <a:stCxn id="45" idx="0"/>
              <a:endCxn id="55" idx="2"/>
            </p:cNvCxnSpPr>
            <p:nvPr/>
          </p:nvCxnSpPr>
          <p:spPr>
            <a:xfrm rot="5400000" flipH="1" flipV="1">
              <a:off x="4842778" y="2338069"/>
              <a:ext cx="1254028" cy="405558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B0F0">
                  <a:alpha val="48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874ABC5-4832-4253-A306-B56C60CE0F45}"/>
                </a:ext>
              </a:extLst>
            </p:cNvPr>
            <p:cNvSpPr/>
            <p:nvPr/>
          </p:nvSpPr>
          <p:spPr>
            <a:xfrm>
              <a:off x="3061488" y="4992873"/>
              <a:ext cx="761028" cy="415806"/>
            </a:xfrm>
            <a:prstGeom prst="roundRect">
              <a:avLst>
                <a:gd name="adj" fmla="val 36437"/>
              </a:avLst>
            </a:prstGeom>
            <a:ln w="38100">
              <a:solidFill>
                <a:srgbClr val="00B0F0">
                  <a:alpha val="48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DA08114-8E21-46BB-8D5D-8E4ECCCCF943}"/>
              </a:ext>
            </a:extLst>
          </p:cNvPr>
          <p:cNvGrpSpPr/>
          <p:nvPr/>
        </p:nvGrpSpPr>
        <p:grpSpPr>
          <a:xfrm>
            <a:off x="4942942" y="3735002"/>
            <a:ext cx="587148" cy="1707935"/>
            <a:chOff x="3061488" y="3573089"/>
            <a:chExt cx="761028" cy="1835590"/>
          </a:xfrm>
        </p:grpSpPr>
        <p:cxnSp>
          <p:nvCxnSpPr>
            <p:cNvPr id="50" name="连接符: 曲线 49">
              <a:extLst>
                <a:ext uri="{FF2B5EF4-FFF2-40B4-BE49-F238E27FC236}">
                  <a16:creationId xmlns:a16="http://schemas.microsoft.com/office/drawing/2014/main" id="{9698A36E-0A23-4490-9AAF-7BD9FEDB60A5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rot="5400000" flipH="1" flipV="1">
              <a:off x="2858966" y="4156125"/>
              <a:ext cx="1419785" cy="25371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00CC">
                  <a:alpha val="48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3B755886-01F6-4212-B2CC-1E8CD56BC90B}"/>
                </a:ext>
              </a:extLst>
            </p:cNvPr>
            <p:cNvSpPr/>
            <p:nvPr/>
          </p:nvSpPr>
          <p:spPr>
            <a:xfrm>
              <a:off x="3061488" y="4992873"/>
              <a:ext cx="761028" cy="415806"/>
            </a:xfrm>
            <a:prstGeom prst="roundRect">
              <a:avLst>
                <a:gd name="adj" fmla="val 36437"/>
              </a:avLst>
            </a:prstGeom>
            <a:ln w="38100">
              <a:solidFill>
                <a:srgbClr val="0000CC">
                  <a:alpha val="48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CC"/>
                </a:solidFill>
              </a:endParaRP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AE0CA67C-EB5F-447B-BD66-B503D3283237}"/>
              </a:ext>
            </a:extLst>
          </p:cNvPr>
          <p:cNvSpPr txBox="1"/>
          <p:nvPr/>
        </p:nvSpPr>
        <p:spPr>
          <a:xfrm>
            <a:off x="6317223" y="3277180"/>
            <a:ext cx="2360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0" i="0" dirty="0">
                <a:solidFill>
                  <a:srgbClr val="4454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0" i="0" dirty="0">
              <a:solidFill>
                <a:srgbClr val="445437"/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星形: 五角 56">
            <a:extLst>
              <a:ext uri="{FF2B5EF4-FFF2-40B4-BE49-F238E27FC236}">
                <a16:creationId xmlns:a16="http://schemas.microsoft.com/office/drawing/2014/main" id="{BBF0C65D-EC17-4EA8-873C-93BB7922BDFA}"/>
              </a:ext>
            </a:extLst>
          </p:cNvPr>
          <p:cNvSpPr/>
          <p:nvPr/>
        </p:nvSpPr>
        <p:spPr>
          <a:xfrm>
            <a:off x="1971621" y="2492531"/>
            <a:ext cx="319813" cy="319813"/>
          </a:xfrm>
          <a:prstGeom prst="star5">
            <a:avLst>
              <a:gd name="adj" fmla="val 22533"/>
              <a:gd name="hf" fmla="val 105146"/>
              <a:gd name="vf" fmla="val 110557"/>
            </a:avLst>
          </a:prstGeom>
          <a:solidFill>
            <a:srgbClr val="FF0000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B5B427-D484-44C5-BCCC-30D003944C8A}"/>
              </a:ext>
            </a:extLst>
          </p:cNvPr>
          <p:cNvSpPr txBox="1"/>
          <p:nvPr/>
        </p:nvSpPr>
        <p:spPr>
          <a:xfrm>
            <a:off x="1973418" y="2484575"/>
            <a:ext cx="2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endParaRPr lang="zh-CN" altLang="en-US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5F0980F-67A7-49B3-A3CB-17DE23F69D73}"/>
              </a:ext>
            </a:extLst>
          </p:cNvPr>
          <p:cNvSpPr txBox="1"/>
          <p:nvPr/>
        </p:nvSpPr>
        <p:spPr>
          <a:xfrm>
            <a:off x="933376" y="1301378"/>
            <a:ext cx="2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endParaRPr lang="zh-CN" altLang="en-US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8598A27-DB57-46E9-A3CB-427FD89A99DA}"/>
              </a:ext>
            </a:extLst>
          </p:cNvPr>
          <p:cNvSpPr txBox="1"/>
          <p:nvPr/>
        </p:nvSpPr>
        <p:spPr>
          <a:xfrm>
            <a:off x="446146" y="2142957"/>
            <a:ext cx="2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endParaRPr lang="zh-CN" altLang="en-US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AEE7555-FB78-4B78-8C8C-E2261E11A83D}"/>
              </a:ext>
            </a:extLst>
          </p:cNvPr>
          <p:cNvSpPr txBox="1"/>
          <p:nvPr/>
        </p:nvSpPr>
        <p:spPr>
          <a:xfrm>
            <a:off x="1089530" y="2853907"/>
            <a:ext cx="2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  <a:endParaRPr lang="zh-CN" altLang="en-US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F3AFA06-18A1-4621-8F79-B0389466AF57}"/>
              </a:ext>
            </a:extLst>
          </p:cNvPr>
          <p:cNvSpPr txBox="1"/>
          <p:nvPr/>
        </p:nvSpPr>
        <p:spPr>
          <a:xfrm>
            <a:off x="1881497" y="1495820"/>
            <a:ext cx="2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endParaRPr lang="zh-CN" altLang="en-US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9" name="表格 19">
            <a:extLst>
              <a:ext uri="{FF2B5EF4-FFF2-40B4-BE49-F238E27FC236}">
                <a16:creationId xmlns:a16="http://schemas.microsoft.com/office/drawing/2014/main" id="{B6A5D534-5727-46F9-85E1-7C62BED852F8}"/>
              </a:ext>
            </a:extLst>
          </p:cNvPr>
          <p:cNvGraphicFramePr>
            <a:graphicFrameLocks noGrp="1"/>
          </p:cNvGraphicFramePr>
          <p:nvPr/>
        </p:nvGraphicFramePr>
        <p:xfrm>
          <a:off x="9370455" y="3460153"/>
          <a:ext cx="2355773" cy="13886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6539">
                  <a:extLst>
                    <a:ext uri="{9D8B030D-6E8A-4147-A177-3AD203B41FA5}">
                      <a16:colId xmlns:a16="http://schemas.microsoft.com/office/drawing/2014/main" val="1325118644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3588934391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1168739873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3483712862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3440678641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4108335845"/>
                    </a:ext>
                  </a:extLst>
                </a:gridCol>
                <a:gridCol w="336539">
                  <a:extLst>
                    <a:ext uri="{9D8B030D-6E8A-4147-A177-3AD203B41FA5}">
                      <a16:colId xmlns:a16="http://schemas.microsoft.com/office/drawing/2014/main" val="2251122780"/>
                    </a:ext>
                  </a:extLst>
                </a:gridCol>
              </a:tblGrid>
              <a:tr h="277724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88269"/>
                  </a:ext>
                </a:extLst>
              </a:tr>
              <a:tr h="277724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4707"/>
                  </a:ext>
                </a:extLst>
              </a:tr>
              <a:tr h="277724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341358"/>
                  </a:ext>
                </a:extLst>
              </a:tr>
              <a:tr h="277724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0256"/>
                  </a:ext>
                </a:extLst>
              </a:tr>
              <a:tr h="277724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096076"/>
                  </a:ext>
                </a:extLst>
              </a:tr>
            </a:tbl>
          </a:graphicData>
        </a:graphic>
      </p:graphicFrame>
      <p:grpSp>
        <p:nvGrpSpPr>
          <p:cNvPr id="26" name="组合 25">
            <a:extLst>
              <a:ext uri="{FF2B5EF4-FFF2-40B4-BE49-F238E27FC236}">
                <a16:creationId xmlns:a16="http://schemas.microsoft.com/office/drawing/2014/main" id="{C7B066B2-4344-4A9D-8111-BEC73C606A86}"/>
              </a:ext>
            </a:extLst>
          </p:cNvPr>
          <p:cNvGrpSpPr/>
          <p:nvPr/>
        </p:nvGrpSpPr>
        <p:grpSpPr>
          <a:xfrm>
            <a:off x="8677941" y="2703121"/>
            <a:ext cx="3273554" cy="2189778"/>
            <a:chOff x="8677941" y="2453468"/>
            <a:chExt cx="3273554" cy="2189778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603DF5B-3EC5-42A9-8A6C-3F64374EEEC1}"/>
                </a:ext>
              </a:extLst>
            </p:cNvPr>
            <p:cNvGrpSpPr/>
            <p:nvPr/>
          </p:nvGrpSpPr>
          <p:grpSpPr>
            <a:xfrm>
              <a:off x="8677941" y="2453468"/>
              <a:ext cx="3273554" cy="2189778"/>
              <a:chOff x="8671651" y="2453468"/>
              <a:chExt cx="3273554" cy="218977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0CA22C9A-F17F-4DF6-A3A2-86FF1517FE5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3572" y="3666248"/>
                    <a:ext cx="484030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0CA22C9A-F17F-4DF6-A3A2-86FF1517FE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3572" y="3666248"/>
                    <a:ext cx="484030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6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07D84F31-512E-45CA-9B9A-522069006A17}"/>
                  </a:ext>
                </a:extLst>
              </p:cNvPr>
              <p:cNvGrpSpPr/>
              <p:nvPr/>
            </p:nvGrpSpPr>
            <p:grpSpPr>
              <a:xfrm>
                <a:off x="9120798" y="3166374"/>
                <a:ext cx="48825" cy="1476872"/>
                <a:chOff x="9120798" y="3166374"/>
                <a:chExt cx="48825" cy="1476872"/>
              </a:xfrm>
            </p:grpSpPr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581B04C9-7E89-459C-96B2-932A4D4DE8DD}"/>
                    </a:ext>
                  </a:extLst>
                </p:cNvPr>
                <p:cNvSpPr txBox="1"/>
                <p:nvPr/>
              </p:nvSpPr>
              <p:spPr>
                <a:xfrm flipH="1">
                  <a:off x="9120798" y="3166374"/>
                  <a:ext cx="4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zh-CN" altLang="en-US" b="1" dirty="0">
                    <a:ln w="12700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08D8D829-8340-4B4F-A0B5-DCC166EF3AA5}"/>
                    </a:ext>
                  </a:extLst>
                </p:cNvPr>
                <p:cNvSpPr txBox="1"/>
                <p:nvPr/>
              </p:nvSpPr>
              <p:spPr>
                <a:xfrm flipH="1">
                  <a:off x="9120798" y="3443259"/>
                  <a:ext cx="4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2</a:t>
                  </a:r>
                  <a:endParaRPr lang="zh-CN" altLang="en-US" b="1" dirty="0">
                    <a:ln w="12700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C68E7D9D-54B2-4979-B085-0A60BD5ADBB1}"/>
                    </a:ext>
                  </a:extLst>
                </p:cNvPr>
                <p:cNvSpPr txBox="1"/>
                <p:nvPr/>
              </p:nvSpPr>
              <p:spPr>
                <a:xfrm flipH="1">
                  <a:off x="9120798" y="3720144"/>
                  <a:ext cx="4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3</a:t>
                  </a:r>
                  <a:endParaRPr lang="zh-CN" altLang="en-US" b="1" dirty="0">
                    <a:ln w="12700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CDB378BB-1D90-4D7A-B26E-5D03EC40157C}"/>
                    </a:ext>
                  </a:extLst>
                </p:cNvPr>
                <p:cNvSpPr txBox="1"/>
                <p:nvPr/>
              </p:nvSpPr>
              <p:spPr>
                <a:xfrm flipH="1">
                  <a:off x="9120798" y="3997029"/>
                  <a:ext cx="4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4</a:t>
                  </a:r>
                  <a:endParaRPr lang="zh-CN" altLang="en-US" b="1" dirty="0">
                    <a:ln w="12700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20CEE45-4F0A-4330-AA81-ECA8A9A134A3}"/>
                    </a:ext>
                  </a:extLst>
                </p:cNvPr>
                <p:cNvSpPr txBox="1"/>
                <p:nvPr/>
              </p:nvSpPr>
              <p:spPr>
                <a:xfrm flipH="1">
                  <a:off x="9120798" y="4273914"/>
                  <a:ext cx="4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5</a:t>
                  </a:r>
                  <a:endParaRPr lang="zh-CN" altLang="en-US" b="1" dirty="0">
                    <a:ln w="12700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73086AD-3794-43D0-8762-6962194A554D}"/>
                  </a:ext>
                </a:extLst>
              </p:cNvPr>
              <p:cNvGrpSpPr/>
              <p:nvPr/>
            </p:nvGrpSpPr>
            <p:grpSpPr>
              <a:xfrm>
                <a:off x="8671651" y="2453468"/>
                <a:ext cx="3273554" cy="705833"/>
                <a:chOff x="8671651" y="2453468"/>
                <a:chExt cx="3273554" cy="70583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196E8FE1-90E4-408F-AF1F-4AA3C6896A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71651" y="2697636"/>
                      <a:ext cx="327355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1, …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=[1, 1, 1, 0, 0]</m:t>
                            </m:r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196E8FE1-90E4-408F-AF1F-4AA3C6896A1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71651" y="2697636"/>
                      <a:ext cx="3273554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223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7453EC3E-C39D-41B0-AB37-8F9F207EBE84}"/>
                    </a:ext>
                  </a:extLst>
                </p:cNvPr>
                <p:cNvGrpSpPr/>
                <p:nvPr/>
              </p:nvGrpSpPr>
              <p:grpSpPr>
                <a:xfrm>
                  <a:off x="10367175" y="2453468"/>
                  <a:ext cx="1163131" cy="369332"/>
                  <a:chOff x="10367175" y="2453468"/>
                  <a:chExt cx="1163131" cy="369332"/>
                </a:xfrm>
              </p:grpSpPr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3EC47C15-706E-4DED-8129-600680496BB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0645751" y="2453468"/>
                    <a:ext cx="488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ln w="12700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rPr>
                      <a:t>2</a:t>
                    </a:r>
                    <a:endParaRPr lang="zh-CN" altLang="en-US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FFC509B8-5393-4DF6-B5AA-2BC331F65C7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0924327" y="2453468"/>
                    <a:ext cx="488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ln w="12700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rPr>
                      <a:t>3</a:t>
                    </a:r>
                    <a:endParaRPr lang="zh-CN" altLang="en-US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09ED4DF9-06B7-48A7-B428-A4EED11F8B4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1202903" y="2453468"/>
                    <a:ext cx="488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ln w="12700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rPr>
                      <a:t>4</a:t>
                    </a:r>
                    <a:endParaRPr lang="zh-CN" altLang="en-US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8E9AC139-1DD2-4039-AB99-2F27A5B9D68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1481481" y="2453468"/>
                    <a:ext cx="488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ln w="12700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rPr>
                      <a:t>5</a:t>
                    </a:r>
                    <a:endParaRPr lang="zh-CN" altLang="en-US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54F125B1-D0C1-4D2D-A373-A16E43402567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0367175" y="2453468"/>
                    <a:ext cx="488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ln w="12700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rPr>
                      <a:t>1</a:t>
                    </a:r>
                    <a:endParaRPr lang="zh-CN" altLang="en-US" b="1" dirty="0">
                      <a:ln w="12700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p:grp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5BE371EE-BCBE-4565-943A-0F059508DEF8}"/>
                    </a:ext>
                  </a:extLst>
                </p:cNvPr>
                <p:cNvSpPr txBox="1"/>
                <p:nvPr/>
              </p:nvSpPr>
              <p:spPr>
                <a:xfrm>
                  <a:off x="9431515" y="3583125"/>
                  <a:ext cx="2246232" cy="55714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58000"/>
                  </a:schemeClr>
                </a:solidFill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func>
                            <m:funcPr>
                              <m:ctrlPr>
                                <a:rPr lang="zh-CN" altLang="en-US" sz="2400" b="0" i="1" dirty="0" err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/>
                            <m:e/>
                          </m:func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𝑛𝑜𝑑𝑒𝑠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𝑓𝑒𝑎𝑡𝑢𝑟𝑒𝑠</m:t>
                          </m:r>
                        </m:sup>
                      </m:sSubSup>
                    </m:oMath>
                  </a14:m>
                  <a:r>
                    <a:rPr lang="zh-CN" altLang="en-US" sz="1800" b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zh-CN" altLang="en-US" dirty="0"/>
                </a:p>
              </p:txBody>
            </p:sp>
          </mc:Choice>
          <mc:Fallback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5BE371EE-BCBE-4565-943A-0F059508D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1515" y="3583125"/>
                  <a:ext cx="2246232" cy="5571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DEE0E490-12EC-40E3-B52D-83D6CFA4A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alphaModFix amt="70000"/>
          </a:blip>
          <a:stretch>
            <a:fillRect/>
          </a:stretch>
        </p:blipFill>
        <p:spPr>
          <a:xfrm>
            <a:off x="182576" y="780198"/>
            <a:ext cx="11821464" cy="5565569"/>
          </a:xfrm>
          <a:prstGeom prst="rect">
            <a:avLst/>
          </a:prstGeom>
          <a:ln>
            <a:solidFill>
              <a:srgbClr val="02409A"/>
            </a:solidFill>
          </a:ln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8C938172-16A1-4FCD-9DBB-298FF14279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123" y="1290794"/>
            <a:ext cx="11472370" cy="4565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CE6DE8E5-5684-409D-8C89-38F9849B739F}"/>
              </a:ext>
            </a:extLst>
          </p:cNvPr>
          <p:cNvSpPr txBox="1"/>
          <p:nvPr/>
        </p:nvSpPr>
        <p:spPr>
          <a:xfrm>
            <a:off x="489241" y="209594"/>
            <a:ext cx="8676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同质性假设（</a:t>
            </a: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Homophily Assumption</a:t>
            </a:r>
            <a:r>
              <a:rPr lang="zh-CN" altLang="en-US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）</a:t>
            </a:r>
            <a:endParaRPr lang="en-US" altLang="zh-CN" sz="2800" b="1" spc="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29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F5BDE-DE08-4A46-A28E-7A95D85AC4F4}"/>
              </a:ext>
            </a:extLst>
          </p:cNvPr>
          <p:cNvSpPr txBox="1"/>
          <p:nvPr/>
        </p:nvSpPr>
        <p:spPr>
          <a:xfrm>
            <a:off x="489241" y="209594"/>
            <a:ext cx="8676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Related Work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289208-A3FF-4459-A259-2C345D8BB16B}"/>
              </a:ext>
            </a:extLst>
          </p:cNvPr>
          <p:cNvSpPr txBox="1"/>
          <p:nvPr/>
        </p:nvSpPr>
        <p:spPr>
          <a:xfrm>
            <a:off x="1862199" y="861358"/>
            <a:ext cx="8467601" cy="473975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baseline="0" dirty="0">
                <a:solidFill>
                  <a:srgbClr val="C55A11"/>
                </a:solidFill>
                <a:latin typeface="Wingdings" panose="05000000000000000000" pitchFamily="2" charset="2"/>
              </a:rPr>
              <a:t>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Aggregating higher-order neighbors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r>
              <a:rPr lang="da-DK" altLang="zh-CN" sz="1400" b="0" i="0" u="none" strike="noStrike" baseline="0" dirty="0">
                <a:solidFill>
                  <a:srgbClr val="BE9000"/>
                </a:solidFill>
                <a:latin typeface="Wingdings" panose="05000000000000000000" pitchFamily="2" charset="2"/>
              </a:rPr>
              <a:t></a:t>
            </a:r>
            <a:r>
              <a:rPr lang="da-DK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H2GCN [Zhu </a:t>
            </a:r>
            <a:r>
              <a:rPr lang="da-DK" altLang="zh-CN" sz="2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et al</a:t>
            </a:r>
            <a:r>
              <a:rPr lang="da-DK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., 2020] </a:t>
            </a:r>
          </a:p>
          <a:p>
            <a:r>
              <a:rPr lang="en-US" altLang="zh-CN" sz="1400" b="0" i="0" u="none" strike="noStrike" baseline="0" dirty="0">
                <a:solidFill>
                  <a:srgbClr val="BE9000"/>
                </a:solidFill>
                <a:latin typeface="Wingdings" panose="05000000000000000000" pitchFamily="2" charset="2"/>
              </a:rPr>
              <a:t>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MixHop [Abu-El-</a:t>
            </a:r>
            <a:r>
              <a:rPr lang="en-US" altLang="zh-CN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Haija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et al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., 2019]</a:t>
            </a:r>
          </a:p>
          <a:p>
            <a:r>
              <a:rPr lang="zh-CN" altLang="en-US" sz="1400" b="0" i="0" u="none" strike="noStrike" baseline="0" dirty="0">
                <a:solidFill>
                  <a:srgbClr val="BE9000"/>
                </a:solidFill>
                <a:latin typeface="Wingdings" panose="05000000000000000000" pitchFamily="2" charset="2"/>
              </a:rPr>
              <a:t>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… </a:t>
            </a:r>
          </a:p>
          <a:p>
            <a:endParaRPr lang="zh-CN" alt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2400" b="0" i="0" u="none" strike="noStrike" baseline="0" dirty="0">
                <a:solidFill>
                  <a:srgbClr val="C55A11"/>
                </a:solidFill>
                <a:latin typeface="Wingdings" panose="05000000000000000000" pitchFamily="2" charset="2"/>
              </a:rPr>
              <a:t>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Passing signed messages (</a:t>
            </a:r>
            <a:r>
              <a:rPr lang="zh-CN" altLang="en-US" sz="2400" b="1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给邻居设计权重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r>
              <a:rPr lang="da-DK" altLang="zh-CN" sz="1400" b="0" i="0" u="none" strike="noStrike" baseline="0" dirty="0">
                <a:solidFill>
                  <a:srgbClr val="BE9000"/>
                </a:solidFill>
                <a:latin typeface="Wingdings" panose="05000000000000000000" pitchFamily="2" charset="2"/>
              </a:rPr>
              <a:t></a:t>
            </a:r>
            <a:r>
              <a:rPr lang="da-DK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GGCN [Yan </a:t>
            </a:r>
            <a:r>
              <a:rPr lang="da-DK" altLang="zh-CN" sz="2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et al</a:t>
            </a:r>
            <a:r>
              <a:rPr lang="da-DK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., 2021] </a:t>
            </a:r>
          </a:p>
          <a:p>
            <a:r>
              <a:rPr lang="en-US" altLang="zh-CN" sz="1400" b="0" i="0" u="none" strike="noStrike" baseline="0" dirty="0">
                <a:solidFill>
                  <a:srgbClr val="BE9000"/>
                </a:solidFill>
                <a:latin typeface="Wingdings" panose="05000000000000000000" pitchFamily="2" charset="2"/>
              </a:rPr>
              <a:t>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GPR-GNN [</a:t>
            </a:r>
            <a:r>
              <a:rPr lang="en-US" altLang="zh-CN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Chien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et al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., 2019]</a:t>
            </a:r>
          </a:p>
          <a:p>
            <a:r>
              <a:rPr lang="en-US" altLang="zh-CN" sz="1400" dirty="0">
                <a:solidFill>
                  <a:srgbClr val="BE9000"/>
                </a:solidFill>
                <a:latin typeface="Wingdings" panose="05000000000000000000" pitchFamily="2" charset="2"/>
              </a:rPr>
              <a:t>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… </a:t>
            </a:r>
          </a:p>
          <a:p>
            <a:endParaRPr lang="en-US" altLang="zh-CN" sz="1400" dirty="0">
              <a:solidFill>
                <a:srgbClr val="BE9000"/>
              </a:solidFill>
              <a:latin typeface="Wingdings" panose="05000000000000000000" pitchFamily="2" charset="2"/>
            </a:endParaRPr>
          </a:p>
          <a:p>
            <a:r>
              <a:rPr lang="en-US" altLang="zh-CN" sz="2400" dirty="0">
                <a:solidFill>
                  <a:srgbClr val="C55A11"/>
                </a:solidFill>
                <a:latin typeface="Wingdings" panose="05000000000000000000" pitchFamily="2" charset="2"/>
              </a:rPr>
              <a:t>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Both:</a:t>
            </a:r>
            <a:endParaRPr lang="en-US" altLang="zh-CN" sz="1400" dirty="0">
              <a:solidFill>
                <a:srgbClr val="BE9000"/>
              </a:solidFill>
              <a:latin typeface="Wingdings" panose="05000000000000000000" pitchFamily="2" charset="2"/>
            </a:endParaRPr>
          </a:p>
          <a:p>
            <a:r>
              <a:rPr lang="zh-CN" altLang="en-US" sz="1400" b="0" i="0" u="none" strike="noStrike" baseline="0" dirty="0">
                <a:solidFill>
                  <a:srgbClr val="BE9000"/>
                </a:solidFill>
                <a:latin typeface="Wingdings" panose="05000000000000000000" pitchFamily="2" charset="2"/>
              </a:rPr>
              <a:t>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GAGA [Wang et al., 2023]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BE9000"/>
                </a:solidFill>
                <a:latin typeface="Wingdings" panose="05000000000000000000" pitchFamily="2" charset="2"/>
              </a:rPr>
              <a:t>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…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750D31-42B7-44F3-9D3B-E7455657D117}"/>
              </a:ext>
            </a:extLst>
          </p:cNvPr>
          <p:cNvSpPr txBox="1"/>
          <p:nvPr/>
        </p:nvSpPr>
        <p:spPr>
          <a:xfrm>
            <a:off x="6330122" y="3317040"/>
            <a:ext cx="38553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baseline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Fail to define a </a:t>
            </a:r>
            <a:r>
              <a:rPr lang="en-US" altLang="zh-CN" sz="2400" b="0" i="0" u="none" strike="noStrike" baseline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optimal aggregating mechanism.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678E7C-ABDF-4723-AFF4-DC4A2753DC76}"/>
              </a:ext>
            </a:extLst>
          </p:cNvPr>
          <p:cNvSpPr txBox="1"/>
          <p:nvPr/>
        </p:nvSpPr>
        <p:spPr>
          <a:xfrm>
            <a:off x="6573078" y="1190093"/>
            <a:ext cx="3612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baseline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Damage the network topology. May be over-smoothing. (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邻域爆炸</a:t>
            </a:r>
            <a:r>
              <a:rPr lang="en-US" altLang="zh-CN" sz="2400" b="0" i="0" u="none" strike="noStrike" baseline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D18FAAD-75CB-4EE6-96BF-94E28020E414}"/>
              </a:ext>
            </a:extLst>
          </p:cNvPr>
          <p:cNvGrpSpPr/>
          <p:nvPr/>
        </p:nvGrpSpPr>
        <p:grpSpPr>
          <a:xfrm>
            <a:off x="981219" y="5525355"/>
            <a:ext cx="10229560" cy="830997"/>
            <a:chOff x="489241" y="5043333"/>
            <a:chExt cx="10229560" cy="830997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6D360128-286B-4E18-A4A0-A80C1885D8D3}"/>
                </a:ext>
              </a:extLst>
            </p:cNvPr>
            <p:cNvSpPr/>
            <p:nvPr/>
          </p:nvSpPr>
          <p:spPr>
            <a:xfrm>
              <a:off x="489241" y="5168304"/>
              <a:ext cx="834190" cy="4158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EA1F317-2B69-491B-A2DD-E508B93E8EA6}"/>
                </a:ext>
              </a:extLst>
            </p:cNvPr>
            <p:cNvSpPr txBox="1"/>
            <p:nvPr/>
          </p:nvSpPr>
          <p:spPr>
            <a:xfrm>
              <a:off x="1441116" y="5043333"/>
              <a:ext cx="927768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Automatically </a:t>
              </a:r>
              <a:r>
                <a:rPr lang="en-US" altLang="zh-CN" sz="24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learned corresponding aggregation rules for neighbors of different classes in a fast manner</a:t>
              </a:r>
              <a:r>
                <a:rPr lang="en-US" altLang="zh-CN" sz="2400" b="0" i="0" u="none" strike="noStrike" baseline="30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[1]</a:t>
              </a:r>
              <a:endParaRPr lang="zh-CN" altLang="en-US" sz="2400" baseline="30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9CA8930B-EAD7-46A5-9EDB-30553FFB9BDA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19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/>
              <p:nvPr/>
            </p:nvSpPr>
            <p:spPr>
              <a:xfrm>
                <a:off x="603157" y="1088190"/>
                <a:ext cx="36159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𝐴𝑌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57" y="1088190"/>
                <a:ext cx="3615917" cy="369332"/>
              </a:xfrm>
              <a:prstGeom prst="rect">
                <a:avLst/>
              </a:prstGeom>
              <a:blipFill>
                <a:blip r:embed="rId3"/>
                <a:stretch>
                  <a:fillRect t="-6667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CDBBDF75-E643-4EDB-AC1B-FF7F7D88D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40" y="1445389"/>
            <a:ext cx="10282989" cy="39672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554A542-42AE-4852-A754-80F2A7005D85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Block Matrix (Class-Connecting Probability Matrix)</a:t>
            </a:r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73B25554-2DB5-4C4A-A0F8-1E25F4A94F99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66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989A4E3-F508-4906-8507-F5205F7EA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856"/>
          <a:stretch/>
        </p:blipFill>
        <p:spPr>
          <a:xfrm>
            <a:off x="1032042" y="818538"/>
            <a:ext cx="10282989" cy="385393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/>
              <p:nvPr/>
            </p:nvSpPr>
            <p:spPr>
              <a:xfrm>
                <a:off x="132589" y="886702"/>
                <a:ext cx="3615917" cy="4174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𝐴𝑌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89" y="886702"/>
                <a:ext cx="3615917" cy="4174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utoShape 3">
            <a:extLst>
              <a:ext uri="{FF2B5EF4-FFF2-40B4-BE49-F238E27FC236}">
                <a16:creationId xmlns:a16="http://schemas.microsoft.com/office/drawing/2014/main" id="{247465D8-6411-48E2-A338-E2361B95686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2042" y="3852462"/>
            <a:ext cx="4291012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448764F2-F554-427C-BC35-90016A932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179" y="3966762"/>
            <a:ext cx="528637" cy="531813"/>
          </a:xfrm>
          <a:prstGeom prst="rect">
            <a:avLst/>
          </a:prstGeom>
          <a:noFill/>
          <a:ln w="2540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E119FA4-6960-4929-8717-BDD206C96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179" y="4498575"/>
            <a:ext cx="528637" cy="530225"/>
          </a:xfrm>
          <a:prstGeom prst="rect">
            <a:avLst/>
          </a:prstGeom>
          <a:noFill/>
          <a:ln w="2540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3472FDA7-365F-4BCD-A530-6DA755D59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179" y="5028800"/>
            <a:ext cx="528637" cy="531813"/>
          </a:xfrm>
          <a:prstGeom prst="rect">
            <a:avLst/>
          </a:prstGeom>
          <a:noFill/>
          <a:ln w="2540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DE96949D-A5DB-4F23-8E43-84AE8B8D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179" y="5560612"/>
            <a:ext cx="528637" cy="531813"/>
          </a:xfrm>
          <a:prstGeom prst="rect">
            <a:avLst/>
          </a:prstGeom>
          <a:noFill/>
          <a:ln w="2540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4738D802-EAFA-4574-B289-C1DEC13FB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367" y="4100112"/>
            <a:ext cx="2000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DBA8D2BD-D9F8-49E9-AEE7-17240D58F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367" y="4635100"/>
            <a:ext cx="2000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53A9846-9DC1-436B-A198-36556FCDA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367" y="5176437"/>
            <a:ext cx="2000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01567CD2-C64F-4652-9C08-9F059DAF2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367" y="5701900"/>
            <a:ext cx="2000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B48E1A8-F17D-4D2E-AA5C-3B82A1A4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167" y="4623987"/>
            <a:ext cx="2492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34723939-19E9-404C-9115-D6AB2F859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342" y="4614462"/>
            <a:ext cx="3000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2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1C8BD919-FABF-44B2-A024-D52C981B4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329" y="4563662"/>
            <a:ext cx="2000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·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68657410-A20C-40D0-836C-7A0830AF3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617" y="4471587"/>
            <a:ext cx="530225" cy="530225"/>
          </a:xfrm>
          <a:prstGeom prst="rect">
            <a:avLst/>
          </a:prstGeom>
          <a:noFill/>
          <a:ln w="2540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85AD43F2-7780-4DB6-BA56-D60A6C7AF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842" y="4471587"/>
            <a:ext cx="528637" cy="530225"/>
          </a:xfrm>
          <a:prstGeom prst="rect">
            <a:avLst/>
          </a:prstGeom>
          <a:noFill/>
          <a:ln w="2540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393C1659-AA63-47D9-9D25-CAF519EF2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479" y="4471587"/>
            <a:ext cx="527050" cy="530225"/>
          </a:xfrm>
          <a:prstGeom prst="rect">
            <a:avLst/>
          </a:prstGeom>
          <a:noFill/>
          <a:ln w="2540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8C8FBD6A-0D61-4A5A-AA3C-52E2ED084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529" y="4471587"/>
            <a:ext cx="528637" cy="530225"/>
          </a:xfrm>
          <a:prstGeom prst="rect">
            <a:avLst/>
          </a:prstGeom>
          <a:noFill/>
          <a:ln w="25400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82C701B2-B004-4C24-84D9-F1A997431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392" y="4597000"/>
            <a:ext cx="1984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7F6000"/>
                </a:solidFill>
                <a:effectLst/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010A2A2C-AAD1-413E-9486-50328D9E1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267" y="4597000"/>
            <a:ext cx="2000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7F6000"/>
                </a:solidFill>
                <a:effectLst/>
                <a:latin typeface="Calibri" panose="020F0502020204030204" pitchFamily="34" charset="0"/>
              </a:rPr>
              <a:t>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0AB1B930-1B53-4397-A744-FE7A28D41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079" y="4597000"/>
            <a:ext cx="2000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7F6000"/>
                </a:solidFill>
                <a:effectLst/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ED41E8E-FF32-4F6E-BCB6-610B39721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717" y="4597000"/>
            <a:ext cx="1984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7F6000"/>
                </a:solidFill>
                <a:effectLst/>
                <a:latin typeface="Calibri" panose="020F0502020204030204" pitchFamily="34" charset="0"/>
              </a:rPr>
              <a:t>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6484F740-EB3F-4D91-AE10-6FFE88E4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117" y="4027087"/>
            <a:ext cx="2746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Y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77C04F76-CD2F-47BF-9CF6-94D4152A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517" y="4030262"/>
            <a:ext cx="1746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757FF8AA-25F7-4FCC-9531-15C5FA4D1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767" y="4027087"/>
            <a:ext cx="9731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A[1, 3]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03F98B43-8C63-4266-893B-4544A9ED1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517" y="4416025"/>
            <a:ext cx="2225675" cy="622300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79D2FD69-1B2C-45FF-A199-11CC270B4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317" y="3915962"/>
            <a:ext cx="620712" cy="2236788"/>
          </a:xfrm>
          <a:prstGeom prst="rect">
            <a:avLst/>
          </a:prstGeom>
          <a:noFill/>
          <a:ln w="28575" cap="rnd">
            <a:solidFill>
              <a:srgbClr val="C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339B72E-A4A8-49F4-82A8-B42990763860}"/>
              </a:ext>
            </a:extLst>
          </p:cNvPr>
          <p:cNvSpPr txBox="1"/>
          <p:nvPr/>
        </p:nvSpPr>
        <p:spPr>
          <a:xfrm>
            <a:off x="5251118" y="5060976"/>
            <a:ext cx="5254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nodes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有边连接的数量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1B2A34B-B21C-4463-B575-25E0B92FB65C}"/>
              </a:ext>
            </a:extLst>
          </p:cNvPr>
          <p:cNvSpPr txBox="1"/>
          <p:nvPr/>
        </p:nvSpPr>
        <p:spPr>
          <a:xfrm>
            <a:off x="6645429" y="5074633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0" i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F10DE21-661A-4618-B6E3-B904C42BA29D}"/>
              </a:ext>
            </a:extLst>
          </p:cNvPr>
          <p:cNvSpPr txBox="1"/>
          <p:nvPr/>
        </p:nvSpPr>
        <p:spPr>
          <a:xfrm>
            <a:off x="9451519" y="5068400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400" b="0" i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D124D0B-8FDE-49B7-9EF2-0E5268C535AC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Block Matrix (Class-Connecting Probability Matrix)</a:t>
            </a:r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9A82A93C-A36D-4537-BB4C-404C187F2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963" y="1987550"/>
            <a:ext cx="2309813" cy="679450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AutoShape 34">
            <a:extLst>
              <a:ext uri="{FF2B5EF4-FFF2-40B4-BE49-F238E27FC236}">
                <a16:creationId xmlns:a16="http://schemas.microsoft.com/office/drawing/2014/main" id="{A8DE9B76-537C-4EC5-808E-168BA3A3B037}"/>
              </a:ext>
            </a:extLst>
          </p:cNvPr>
          <p:cNvSpPr>
            <a:spLocks noChangeAspect="1" noTextEdit="1"/>
          </p:cNvSpPr>
          <p:nvPr/>
        </p:nvSpPr>
        <p:spPr bwMode="auto">
          <a:xfrm>
            <a:off x="5670812" y="1698785"/>
            <a:ext cx="683689" cy="229448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页脚占位符 2">
            <a:extLst>
              <a:ext uri="{FF2B5EF4-FFF2-40B4-BE49-F238E27FC236}">
                <a16:creationId xmlns:a16="http://schemas.microsoft.com/office/drawing/2014/main" id="{4943AE63-3F09-4FD2-9709-735B1E32FE8C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1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989A4E3-F508-4906-8507-F5205F7EA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856"/>
          <a:stretch/>
        </p:blipFill>
        <p:spPr>
          <a:xfrm>
            <a:off x="1752600" y="844489"/>
            <a:ext cx="9090859" cy="340713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181ED3-6BF2-492E-B9E9-53E7609D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F5BDE-DE08-4A46-A28E-7A95D85AC4F4}"/>
              </a:ext>
            </a:extLst>
          </p:cNvPr>
          <p:cNvSpPr txBox="1"/>
          <p:nvPr/>
        </p:nvSpPr>
        <p:spPr>
          <a:xfrm>
            <a:off x="489241" y="209594"/>
            <a:ext cx="927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Block Matrix (Class-Connecting Probability Matrix)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/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𝐴𝑌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6BB02BA-D397-477F-B956-1D6291C11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6" y="899643"/>
                <a:ext cx="3615917" cy="369332"/>
              </a:xfrm>
              <a:prstGeom prst="rect">
                <a:avLst/>
              </a:prstGeom>
              <a:blipFill>
                <a:blip r:embed="rId4"/>
                <a:stretch>
                  <a:fillRect t="-6667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图片 111">
            <a:extLst>
              <a:ext uri="{FF2B5EF4-FFF2-40B4-BE49-F238E27FC236}">
                <a16:creationId xmlns:a16="http://schemas.microsoft.com/office/drawing/2014/main" id="{1C9982BE-1503-4AD7-A011-F8E1BBA6A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77" y="3358084"/>
            <a:ext cx="2627604" cy="2017951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5893A8F6-317C-419A-A220-DD30D48F10A2}"/>
              </a:ext>
            </a:extLst>
          </p:cNvPr>
          <p:cNvSpPr txBox="1"/>
          <p:nvPr/>
        </p:nvSpPr>
        <p:spPr>
          <a:xfrm>
            <a:off x="229499" y="5405583"/>
            <a:ext cx="5254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nodes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有边连接的数量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A4D51927-9E57-41A2-837F-735915B59B6E}"/>
              </a:ext>
            </a:extLst>
          </p:cNvPr>
          <p:cNvSpPr txBox="1"/>
          <p:nvPr/>
        </p:nvSpPr>
        <p:spPr>
          <a:xfrm>
            <a:off x="1669023" y="5418619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en-US" altLang="zh-CN" sz="2400" b="0" i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FAF2772-0BC6-4ABC-A181-90F3C1F2763F}"/>
              </a:ext>
            </a:extLst>
          </p:cNvPr>
          <p:cNvSpPr txBox="1"/>
          <p:nvPr/>
        </p:nvSpPr>
        <p:spPr>
          <a:xfrm>
            <a:off x="4494509" y="5387610"/>
            <a:ext cx="36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en-US" altLang="zh-CN" sz="2400" b="0" i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C82884F2-E8D0-4287-B00C-D30DE4ADF3A7}"/>
              </a:ext>
            </a:extLst>
          </p:cNvPr>
          <p:cNvSpPr txBox="1">
            <a:spLocks/>
          </p:cNvSpPr>
          <p:nvPr/>
        </p:nvSpPr>
        <p:spPr>
          <a:xfrm>
            <a:off x="108143" y="6356352"/>
            <a:ext cx="11597246" cy="4158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[1]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He, </a:t>
            </a:r>
            <a:r>
              <a:rPr lang="en-US" altLang="zh-CN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Dongxiao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et al. "Block modeling-guided graph convolutional neural networks." </a:t>
            </a:r>
            <a:r>
              <a:rPr lang="en-US" altLang="zh-CN" sz="13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Proceedings of the AAAI Conference on Artificial Intelligence</a:t>
            </a:r>
            <a:r>
              <a:rPr lang="en-US" altLang="zh-CN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Vol. 36. No. 4. 2022.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01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23011</TotalTime>
  <Words>2359</Words>
  <Application>Microsoft Office PowerPoint</Application>
  <PresentationFormat>宽屏</PresentationFormat>
  <Paragraphs>399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Calibri</vt:lpstr>
      <vt:lpstr>等线</vt:lpstr>
      <vt:lpstr>Franklin Gothic Book</vt:lpstr>
      <vt:lpstr>微软雅黑</vt:lpstr>
      <vt:lpstr>微软雅黑</vt:lpstr>
      <vt:lpstr>Arial</vt:lpstr>
      <vt:lpstr>Cambria Math</vt:lpstr>
      <vt:lpstr>等线 Light</vt:lpstr>
      <vt:lpstr>Times New Roman</vt:lpstr>
      <vt:lpstr>Wingdings</vt:lpstr>
      <vt:lpstr>宋体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斋藤飞鸟;堀未央奈</dc:creator>
  <cp:lastModifiedBy>Xu Zhengjia</cp:lastModifiedBy>
  <cp:revision>1936</cp:revision>
  <dcterms:created xsi:type="dcterms:W3CDTF">2021-05-16T02:35:10Z</dcterms:created>
  <dcterms:modified xsi:type="dcterms:W3CDTF">2023-04-06T14:09:54Z</dcterms:modified>
</cp:coreProperties>
</file>